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320" r:id="rId3"/>
    <p:sldId id="257" r:id="rId4"/>
    <p:sldId id="326" r:id="rId5"/>
    <p:sldId id="327" r:id="rId6"/>
    <p:sldId id="328" r:id="rId7"/>
    <p:sldId id="261" r:id="rId8"/>
    <p:sldId id="262" r:id="rId9"/>
    <p:sldId id="263" r:id="rId10"/>
    <p:sldId id="298" r:id="rId11"/>
    <p:sldId id="315" r:id="rId12"/>
    <p:sldId id="264" r:id="rId13"/>
    <p:sldId id="265" r:id="rId14"/>
    <p:sldId id="272" r:id="rId15"/>
    <p:sldId id="274" r:id="rId16"/>
    <p:sldId id="275" r:id="rId17"/>
    <p:sldId id="276" r:id="rId18"/>
    <p:sldId id="279" r:id="rId19"/>
    <p:sldId id="331" r:id="rId20"/>
    <p:sldId id="321" r:id="rId21"/>
    <p:sldId id="322" r:id="rId22"/>
    <p:sldId id="324" r:id="rId23"/>
    <p:sldId id="325" r:id="rId24"/>
  </p:sldIdLst>
  <p:sldSz cx="6858000" cy="9906000" type="A4"/>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1" userDrawn="1">
          <p15:clr>
            <a:srgbClr val="A4A3A4"/>
          </p15:clr>
        </p15:guide>
        <p15:guide id="2" pos="21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7" autoAdjust="0"/>
    <p:restoredTop sz="99655" autoAdjust="0"/>
  </p:normalViewPr>
  <p:slideViewPr>
    <p:cSldViewPr snapToGrid="0" showGuides="1">
      <p:cViewPr>
        <p:scale>
          <a:sx n="75" d="100"/>
          <a:sy n="75" d="100"/>
        </p:scale>
        <p:origin x="1764" y="-666"/>
      </p:cViewPr>
      <p:guideLst>
        <p:guide orient="horz" pos="3091"/>
        <p:guide pos="215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6664" tIns="48332" rIns="96664" bIns="48332" rtlCol="0"/>
          <a:lstStyle>
            <a:lvl1pPr algn="l">
              <a:defRPr sz="1300"/>
            </a:lvl1pPr>
          </a:lstStyle>
          <a:p>
            <a:endParaRPr lang="en-US"/>
          </a:p>
        </p:txBody>
      </p:sp>
      <p:sp>
        <p:nvSpPr>
          <p:cNvPr id="3" name="Date Placeholder 2"/>
          <p:cNvSpPr>
            <a:spLocks noGrp="1"/>
          </p:cNvSpPr>
          <p:nvPr>
            <p:ph type="dt" idx="1"/>
          </p:nvPr>
        </p:nvSpPr>
        <p:spPr>
          <a:xfrm>
            <a:off x="4143588" y="0"/>
            <a:ext cx="3169920" cy="481728"/>
          </a:xfrm>
          <a:prstGeom prst="rect">
            <a:avLst/>
          </a:prstGeom>
        </p:spPr>
        <p:txBody>
          <a:bodyPr vert="horz" lIns="96664" tIns="48332" rIns="96664" bIns="48332" rtlCol="0"/>
          <a:lstStyle>
            <a:lvl1pPr algn="r">
              <a:defRPr sz="1300"/>
            </a:lvl1pPr>
          </a:lstStyle>
          <a:p>
            <a:fld id="{ED54A819-C52E-4C6A-B4E4-56184D6CD7E9}" type="datetimeFigureOut">
              <a:rPr lang="en-US" smtClean="0"/>
            </a:fld>
            <a:endParaRPr lang="en-US"/>
          </a:p>
        </p:txBody>
      </p:sp>
      <p:sp>
        <p:nvSpPr>
          <p:cNvPr id="4" name="Slide Image Placeholder 3"/>
          <p:cNvSpPr>
            <a:spLocks noGrp="1" noRot="1" noChangeAspect="1"/>
          </p:cNvSpPr>
          <p:nvPr>
            <p:ph type="sldImg" idx="2"/>
          </p:nvPr>
        </p:nvSpPr>
        <p:spPr>
          <a:xfrm>
            <a:off x="2535238" y="1200150"/>
            <a:ext cx="2244725" cy="3240088"/>
          </a:xfrm>
          <a:prstGeom prst="rect">
            <a:avLst/>
          </a:prstGeom>
          <a:noFill/>
          <a:ln w="12700">
            <a:solidFill>
              <a:prstClr val="black"/>
            </a:solidFill>
          </a:ln>
        </p:spPr>
        <p:txBody>
          <a:bodyPr vert="horz" lIns="96664" tIns="48332" rIns="96664" bIns="48332"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4" tIns="48332" rIns="96664" bIns="48332"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9119474"/>
            <a:ext cx="3169920" cy="481727"/>
          </a:xfrm>
          <a:prstGeom prst="rect">
            <a:avLst/>
          </a:prstGeom>
        </p:spPr>
        <p:txBody>
          <a:bodyPr vert="horz" lIns="96664" tIns="48332" rIns="96664" bIns="48332" rtlCol="0" anchor="b"/>
          <a:lstStyle>
            <a:lvl1pPr algn="l">
              <a:defRPr sz="1300"/>
            </a:lvl1pPr>
          </a:lstStyle>
          <a:p>
            <a:endParaRPr lang="en-US"/>
          </a:p>
        </p:txBody>
      </p:sp>
      <p:sp>
        <p:nvSpPr>
          <p:cNvPr id="7" name="Slide Number Placeholder 6"/>
          <p:cNvSpPr>
            <a:spLocks noGrp="1"/>
          </p:cNvSpPr>
          <p:nvPr>
            <p:ph type="sldNum" sz="quarter" idx="5"/>
          </p:nvPr>
        </p:nvSpPr>
        <p:spPr>
          <a:xfrm>
            <a:off x="4143588" y="9119474"/>
            <a:ext cx="3169920" cy="481727"/>
          </a:xfrm>
          <a:prstGeom prst="rect">
            <a:avLst/>
          </a:prstGeom>
        </p:spPr>
        <p:txBody>
          <a:bodyPr vert="horz" lIns="96664" tIns="48332" rIns="96664" bIns="48332" rtlCol="0" anchor="b"/>
          <a:lstStyle>
            <a:lvl1pPr algn="r">
              <a:defRPr sz="1300"/>
            </a:lvl1pPr>
          </a:lstStyle>
          <a:p>
            <a:fld id="{58AA3A05-3BEB-4A7E-9A1C-6D74F7AE076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57F1E4F-1CFF-5643-939E-217C01CDF565}"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tags" Target="../tags/tag4.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tags" Target="../tags/tag9.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tags" Target="../tags/tag12.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emf"/><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emf"/><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3"/>
          <p:cNvSpPr txBox="1"/>
          <p:nvPr/>
        </p:nvSpPr>
        <p:spPr>
          <a:xfrm>
            <a:off x="447906" y="1331380"/>
            <a:ext cx="6052992" cy="922020"/>
          </a:xfrm>
          <a:prstGeom prst="rect">
            <a:avLst/>
          </a:prstGeom>
          <a:noFill/>
        </p:spPr>
        <p:txBody>
          <a:bodyPr wrap="square" rtlCol="0">
            <a:spAutoFit/>
          </a:bodyPr>
          <a:lstStyle/>
          <a:p>
            <a:pPr algn="ctr">
              <a:lnSpc>
                <a:spcPct val="150000"/>
              </a:lnSpc>
            </a:pPr>
            <a:r>
              <a:rPr lang="en-US" b="1" dirty="0">
                <a:latin typeface="Engravers MT" panose="02090707080505020304" pitchFamily="18" charset="0"/>
              </a:rPr>
              <a:t>INTEGRATED CURRICULUM GUIDE</a:t>
            </a:r>
            <a:endParaRPr lang="en-US" sz="2000" b="1" dirty="0">
              <a:latin typeface="Engravers MT" panose="02090707080505020304" pitchFamily="18" charset="0"/>
            </a:endParaRPr>
          </a:p>
          <a:p>
            <a:pPr algn="ctr">
              <a:lnSpc>
                <a:spcPct val="150000"/>
              </a:lnSpc>
              <a:buClrTx/>
              <a:buSzTx/>
              <a:buFontTx/>
            </a:pPr>
            <a:r>
              <a:rPr lang="en-US" sz="1800" b="1" dirty="0">
                <a:latin typeface="Engravers MT" panose="02090707080505020304" pitchFamily="18" charset="0"/>
              </a:rPr>
              <a:t>ACADEMIC PLANNER:</a:t>
            </a:r>
            <a:r>
              <a:rPr lang="en-US" b="1" dirty="0">
                <a:latin typeface="Engravers MT" panose="02090707080505020304" pitchFamily="18" charset="0"/>
                <a:sym typeface="+mn-ea"/>
              </a:rPr>
              <a:t> 2025-26</a:t>
            </a:r>
            <a:endParaRPr lang="en-US" sz="1800" b="1" dirty="0">
              <a:latin typeface="Engravers MT" panose="02090707080505020304" pitchFamily="18" charset="0"/>
            </a:endParaRPr>
          </a:p>
        </p:txBody>
      </p:sp>
      <p:sp>
        <p:nvSpPr>
          <p:cNvPr id="1048587" name="TextBox 6"/>
          <p:cNvSpPr txBox="1"/>
          <p:nvPr/>
        </p:nvSpPr>
        <p:spPr>
          <a:xfrm>
            <a:off x="515627" y="7402846"/>
            <a:ext cx="5958945" cy="1476375"/>
          </a:xfrm>
          <a:prstGeom prst="rect">
            <a:avLst/>
          </a:prstGeom>
          <a:noFill/>
        </p:spPr>
        <p:txBody>
          <a:bodyPr wrap="square" rtlCol="0">
            <a:spAutoFit/>
          </a:bodyPr>
          <a:lstStyle/>
          <a:p>
            <a:pPr algn="ctr"/>
            <a:r>
              <a:rPr lang="en-US" altLang="en-US" dirty="0">
                <a:ln w="0"/>
                <a:effectLst>
                  <a:outerShdw blurRad="38100" dist="25400" dir="5400000" algn="ctr" rotWithShape="0">
                    <a:srgbClr val="6E747A">
                      <a:alpha val="43000"/>
                    </a:srgbClr>
                  </a:outerShdw>
                </a:effectLst>
                <a:latin typeface="Algerian" panose="04020705040A02060702" pitchFamily="18" charset="0"/>
              </a:rPr>
              <a:t>Education is the key that unlocks the door to endless possibilities, turning aspirations into accomplishments and curiosity into wisdom. It empowers students to shape their future and create a meaningful impact in the world.</a:t>
            </a:r>
            <a:endParaRPr lang="en-US" altLang="en-US" dirty="0">
              <a:ln w="0"/>
              <a:effectLst>
                <a:outerShdw blurRad="38100" dist="25400" dir="5400000" algn="ctr" rotWithShape="0">
                  <a:srgbClr val="6E747A">
                    <a:alpha val="43000"/>
                  </a:srgbClr>
                </a:outerShdw>
              </a:effectLst>
              <a:latin typeface="Algerian" panose="04020705040A02060702" pitchFamily="18" charset="0"/>
            </a:endParaRPr>
          </a:p>
        </p:txBody>
      </p:sp>
      <p:sp>
        <p:nvSpPr>
          <p:cNvPr id="1048588" name="Rectangle 7"/>
          <p:cNvSpPr/>
          <p:nvPr/>
        </p:nvSpPr>
        <p:spPr>
          <a:xfrm>
            <a:off x="314966" y="270587"/>
            <a:ext cx="6265942" cy="928904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943227" y="2423275"/>
            <a:ext cx="2880360" cy="368300"/>
          </a:xfrm>
          <a:prstGeom prst="rect">
            <a:avLst/>
          </a:prstGeom>
          <a:noFill/>
          <a:ln w="19050">
            <a:noFill/>
          </a:ln>
        </p:spPr>
        <p:txBody>
          <a:bodyPr wrap="square">
            <a:spAutoFit/>
          </a:bodyPr>
          <a:lstStyle/>
          <a:p>
            <a:pPr algn="ctr"/>
            <a:r>
              <a:rPr lang="en-US" sz="1800" b="1" dirty="0">
                <a:latin typeface="Engravers MT" panose="02090707080505020304" pitchFamily="18" charset="0"/>
              </a:rPr>
              <a:t>Class : I</a:t>
            </a:r>
            <a:endParaRPr lang="en-US" sz="1800" b="1" dirty="0">
              <a:latin typeface="Engravers MT" panose="02090707080505020304" pitchFamily="18" charset="0"/>
            </a:endParaRPr>
          </a:p>
        </p:txBody>
      </p:sp>
      <p:sp>
        <p:nvSpPr>
          <p:cNvPr id="2" name="TextBox 3"/>
          <p:cNvSpPr txBox="1"/>
          <p:nvPr/>
        </p:nvSpPr>
        <p:spPr>
          <a:xfrm>
            <a:off x="-403100" y="709601"/>
            <a:ext cx="6877434" cy="622300"/>
          </a:xfrm>
          <a:prstGeom prst="rect">
            <a:avLst/>
          </a:prstGeom>
          <a:noFill/>
        </p:spPr>
        <p:txBody>
          <a:bodyPr wrap="square" rtlCol="0">
            <a:spAutoFit/>
          </a:bodyPr>
          <a:lstStyle/>
          <a:p>
            <a:pPr algn="ctr">
              <a:lnSpc>
                <a:spcPct val="150000"/>
              </a:lnSpc>
            </a:pPr>
            <a:r>
              <a:rPr lang="en-US" sz="2100" b="1" dirty="0">
                <a:latin typeface="Engravers MT" panose="02090707080505020304" pitchFamily="18" charset="0"/>
              </a:rPr>
              <a:t>        </a:t>
            </a:r>
            <a:r>
              <a:rPr lang="en-US" sz="2300" b="1" dirty="0">
                <a:latin typeface="Engravers MT" panose="02090707080505020304" pitchFamily="18" charset="0"/>
              </a:rPr>
              <a:t>S D HERITAGE PRIDE SCHOOL</a:t>
            </a:r>
            <a:endParaRPr lang="en-US" sz="2300" b="1" dirty="0">
              <a:latin typeface="Engravers MT" panose="02090707080505020304" pitchFamily="18" charset="0"/>
            </a:endParaRPr>
          </a:p>
        </p:txBody>
      </p:sp>
      <p:pic>
        <p:nvPicPr>
          <p:cNvPr id="2050" name="Picture 2" descr="A circle of books one of which has the word education on it ..."/>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438" b="95847" l="4633" r="94569"/>
                    </a14:imgEffect>
                  </a14:imgLayer>
                </a14:imgProps>
              </a:ext>
              <a:ext uri="{28A0092B-C50C-407E-A947-70E740481C1C}">
                <a14:useLocalDpi xmlns:a14="http://schemas.microsoft.com/office/drawing/2010/main" val="0"/>
              </a:ext>
            </a:extLst>
          </a:blip>
          <a:srcRect/>
          <a:stretch>
            <a:fillRect/>
          </a:stretch>
        </p:blipFill>
        <p:spPr bwMode="auto">
          <a:xfrm>
            <a:off x="502920" y="2791460"/>
            <a:ext cx="5971540" cy="47409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61406" y="520438"/>
            <a:ext cx="5935188" cy="461665"/>
          </a:xfrm>
          <a:prstGeom prst="rect">
            <a:avLst/>
          </a:prstGeom>
          <a:noFill/>
        </p:spPr>
        <p:txBody>
          <a:bodyPr wrap="square">
            <a:spAutoFit/>
          </a:bodyPr>
          <a:lstStyle/>
          <a:p>
            <a:pPr algn="ctr"/>
            <a:r>
              <a:rPr lang="en-IN" sz="2400" b="1" u="sng" dirty="0">
                <a:ln w="0"/>
                <a:solidFill>
                  <a:srgbClr val="C00000"/>
                </a:solidFill>
                <a:effectLst>
                  <a:outerShdw blurRad="38100" dist="25400" dir="5400000" algn="ctr" rotWithShape="0">
                    <a:srgbClr val="6E747A">
                      <a:alpha val="43000"/>
                    </a:srgbClr>
                  </a:outerShdw>
                </a:effectLst>
                <a:latin typeface="Imprint MT Shadow" panose="04020605060303030202" pitchFamily="82" charset="0"/>
                <a:ea typeface="Calibri" panose="020F0502020204030204" pitchFamily="34" charset="0"/>
                <a:cs typeface="Mangal" panose="02040503050203030202" pitchFamily="18" charset="0"/>
              </a:rPr>
              <a:t>ACADEMIC  ITINERARY </a:t>
            </a:r>
            <a:endParaRPr lang="en-US" sz="2400" b="1" dirty="0">
              <a:ln w="0"/>
              <a:solidFill>
                <a:srgbClr val="C00000"/>
              </a:solidFill>
              <a:effectLst>
                <a:outerShdw blurRad="38100" dist="25400" dir="5400000" algn="ctr" rotWithShape="0">
                  <a:srgbClr val="6E747A">
                    <a:alpha val="43000"/>
                  </a:srgbClr>
                </a:outerShdw>
              </a:effectLst>
              <a:latin typeface="Imprint MT Shadow" panose="04020605060303030202" pitchFamily="82" charset="0"/>
              <a:ea typeface="Calibri" panose="020F0502020204030204" pitchFamily="34" charset="0"/>
              <a:cs typeface="Mangal" panose="02040503050203030202" pitchFamily="18" charset="0"/>
            </a:endParaRPr>
          </a:p>
        </p:txBody>
      </p:sp>
      <p:sp>
        <p:nvSpPr>
          <p:cNvPr id="10" name="Rectangle 9"/>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nvGraphicFramePr>
        <p:xfrm>
          <a:off x="461407" y="1074097"/>
          <a:ext cx="5939394" cy="8209915"/>
        </p:xfrm>
        <a:graphic>
          <a:graphicData uri="http://schemas.openxmlformats.org/drawingml/2006/table">
            <a:tbl>
              <a:tblPr firstRow="1" firstCol="1" bandRow="1">
                <a:tableStyleId>{8A107856-5554-42FB-B03E-39F5DBC370BA}</a:tableStyleId>
              </a:tblPr>
              <a:tblGrid>
                <a:gridCol w="4220598"/>
                <a:gridCol w="1718796"/>
              </a:tblGrid>
              <a:tr h="313006">
                <a:tc>
                  <a:txBody>
                    <a:bodyPr/>
                    <a:lstStyle/>
                    <a:p>
                      <a:pPr marL="0" marR="0" algn="ctr">
                        <a:lnSpc>
                          <a:spcPct val="115000"/>
                        </a:lnSpc>
                        <a:spcBef>
                          <a:spcPts val="0"/>
                        </a:spcBef>
                        <a:spcAft>
                          <a:spcPts val="0"/>
                        </a:spcAft>
                      </a:pPr>
                      <a:r>
                        <a:rPr lang="en-IN" sz="1600" b="1" dirty="0">
                          <a:solidFill>
                            <a:schemeClr val="tx1"/>
                          </a:solidFill>
                          <a:effectLst/>
                          <a:latin typeface="Times New Roman" panose="02020603050405020304" pitchFamily="18" charset="0"/>
                          <a:cs typeface="Times New Roman" panose="02020603050405020304" pitchFamily="18" charset="0"/>
                        </a:rPr>
                        <a:t>CONTENT</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60000"/>
                        <a:lumOff val="40000"/>
                      </a:schemeClr>
                    </a:solidFill>
                  </a:tcPr>
                </a:tc>
                <a:tc>
                  <a:txBody>
                    <a:bodyPr/>
                    <a:lstStyle/>
                    <a:p>
                      <a:pPr marL="0" marR="0" algn="ctr">
                        <a:lnSpc>
                          <a:spcPct val="115000"/>
                        </a:lnSpc>
                        <a:spcBef>
                          <a:spcPts val="0"/>
                        </a:spcBef>
                        <a:spcAft>
                          <a:spcPts val="0"/>
                        </a:spcAft>
                      </a:pPr>
                      <a:r>
                        <a:rPr lang="en-IN" sz="1600" b="1" dirty="0">
                          <a:solidFill>
                            <a:schemeClr val="tx1"/>
                          </a:solidFill>
                          <a:effectLst/>
                          <a:latin typeface="Times New Roman" panose="02020603050405020304" pitchFamily="18" charset="0"/>
                          <a:cs typeface="Times New Roman" panose="02020603050405020304" pitchFamily="18" charset="0"/>
                        </a:rPr>
                        <a:t>PAGE NO.</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60000"/>
                        <a:lumOff val="40000"/>
                      </a:schemeClr>
                    </a:solidFill>
                  </a:tcPr>
                </a:tc>
              </a:tr>
              <a:tr h="653290">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OBJECTIVE &amp; ENRICHMENTS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1-2</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130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EVALUATION SYSTEM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ea typeface="+mn-ea"/>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30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INQUISITIES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ea typeface="+mn-ea"/>
                          <a:cs typeface="Times New Roman" panose="02020603050405020304" pitchFamily="18" charset="0"/>
                        </a:rPr>
                        <a:t>4</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4103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TEXTBOOK RECOMMENDATION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ea typeface="+mn-ea"/>
                          <a:cs typeface="Times New Roman" panose="02020603050405020304" pitchFamily="18" charset="0"/>
                        </a:rPr>
                        <a:t>5</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3006">
                <a:tc gridSpan="2">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TERM I  SYLLABUS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hMerge="1">
                  <a:tcPr/>
                </a:tc>
              </a:tr>
              <a:tr h="3130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ENGLISH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6-7</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30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HINDI</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7-8</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130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MATHS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8</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3006">
                <a:tc>
                  <a:txBody>
                    <a:bodyPr/>
                    <a:lstStyle/>
                    <a:p>
                      <a:pPr marL="0" marR="0" lvl="0" indent="0" algn="ctr" defTabSz="685800" rtl="0" eaLnBrk="1" fontAlgn="auto" latinLnBrk="0" hangingPunct="1">
                        <a:lnSpc>
                          <a:spcPct val="115000"/>
                        </a:lnSpc>
                        <a:spcBef>
                          <a:spcPts val="0"/>
                        </a:spcBef>
                        <a:spcAft>
                          <a:spcPts val="0"/>
                        </a:spcAft>
                        <a:buClrTx/>
                        <a:buSzTx/>
                        <a:buFontTx/>
                        <a:buNone/>
                        <a:defRPr/>
                      </a:pPr>
                      <a:r>
                        <a:rPr lang="en-IN" sz="1600" b="1" dirty="0">
                          <a:effectLst/>
                          <a:latin typeface="Times New Roman" panose="02020603050405020304" pitchFamily="18" charset="0"/>
                          <a:ea typeface="+mn-ea"/>
                          <a:cs typeface="Times New Roman" panose="02020603050405020304" pitchFamily="18" charset="0"/>
                        </a:rPr>
                        <a:t>ENVIRONMENTAL</a:t>
                      </a:r>
                      <a:r>
                        <a:rPr lang="en-IN" sz="1600" b="1" baseline="0" dirty="0">
                          <a:effectLst/>
                          <a:latin typeface="Times New Roman" panose="02020603050405020304" pitchFamily="18" charset="0"/>
                          <a:ea typeface="+mn-ea"/>
                          <a:cs typeface="Times New Roman" panose="02020603050405020304" pitchFamily="18" charset="0"/>
                        </a:rPr>
                        <a:t> STUDIES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8-9</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26390">
                <a:tc>
                  <a:txBody>
                    <a:bodyPr/>
                    <a:lstStyle/>
                    <a:p>
                      <a:pPr marL="0" marR="0" lvl="0" indent="0" algn="ctr" defTabSz="685800" rtl="0" eaLnBrk="1" fontAlgn="auto" latinLnBrk="0" hangingPunct="1">
                        <a:lnSpc>
                          <a:spcPct val="115000"/>
                        </a:lnSpc>
                        <a:spcBef>
                          <a:spcPts val="0"/>
                        </a:spcBef>
                        <a:spcAft>
                          <a:spcPts val="0"/>
                        </a:spcAft>
                        <a:buClrTx/>
                        <a:buSzTx/>
                        <a:buFontTx/>
                        <a:buNone/>
                        <a:defRPr/>
                      </a:pPr>
                      <a:r>
                        <a:rPr lang="en-IN" sz="1600" b="1" dirty="0">
                          <a:effectLst/>
                          <a:latin typeface="Times New Roman" panose="02020603050405020304" pitchFamily="18" charset="0"/>
                          <a:cs typeface="Times New Roman" panose="02020603050405020304" pitchFamily="18" charset="0"/>
                        </a:rPr>
                        <a:t>GENERAL KNOWLEDGE &amp; REASONING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9</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3006">
                <a:tc>
                  <a:txBody>
                    <a:bodyPr/>
                    <a:lstStyle/>
                    <a:p>
                      <a:pPr marL="0" marR="0" algn="ctr">
                        <a:lnSpc>
                          <a:spcPct val="115000"/>
                        </a:lnSpc>
                        <a:spcBef>
                          <a:spcPts val="0"/>
                        </a:spcBef>
                        <a:spcAft>
                          <a:spcPts val="0"/>
                        </a:spcAft>
                      </a:pPr>
                      <a:r>
                        <a:rPr lang="en-US" altLang="en-IN" sz="1600" b="1" dirty="0">
                          <a:effectLst/>
                          <a:latin typeface="Times New Roman" panose="02020603050405020304" pitchFamily="18" charset="0"/>
                          <a:cs typeface="Times New Roman" panose="02020603050405020304" pitchFamily="18" charset="0"/>
                        </a:rPr>
                        <a:t>ICT</a:t>
                      </a:r>
                      <a:endParaRPr lang="en-US" altLang="en-IN"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r>
              <a:tr h="313006">
                <a:tc>
                  <a:txBody>
                    <a:bodyPr/>
                    <a:lstStyle/>
                    <a:p>
                      <a:pPr marL="0" marR="0" algn="ctr">
                        <a:lnSpc>
                          <a:spcPct val="115000"/>
                        </a:lnSpc>
                        <a:spcBef>
                          <a:spcPts val="0"/>
                        </a:spcBef>
                        <a:spcAft>
                          <a:spcPts val="0"/>
                        </a:spcAft>
                      </a:pPr>
                      <a:r>
                        <a:rPr lang="en-US" altLang="en-IN" sz="1600" b="1" dirty="0">
                          <a:effectLst/>
                          <a:latin typeface="Times New Roman" panose="02020603050405020304" pitchFamily="18" charset="0"/>
                          <a:cs typeface="Times New Roman" panose="02020603050405020304" pitchFamily="18" charset="0"/>
                        </a:rPr>
                        <a:t>ART &amp; CRAFT</a:t>
                      </a:r>
                      <a:endParaRPr lang="en-US" altLang="en-IN"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r>
              <a:tr h="313006">
                <a:tc gridSpan="2">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TERM  II  SYLLABUS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hMerge="1">
                  <a:tcPr/>
                </a:tc>
              </a:tr>
              <a:tr h="3130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ENGLISH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a:latin typeface="Times New Roman" panose="02020603050405020304" pitchFamily="18" charset="0"/>
                          <a:cs typeface="Times New Roman" panose="02020603050405020304" pitchFamily="18" charset="0"/>
                        </a:rPr>
                        <a:t>12</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3006">
                <a:tc>
                  <a:txBody>
                    <a:bodyPr/>
                    <a:lstStyle/>
                    <a:p>
                      <a:pPr marL="0" marR="0" algn="ctr">
                        <a:spcBef>
                          <a:spcPts val="0"/>
                        </a:spcBef>
                        <a:spcAft>
                          <a:spcPts val="0"/>
                        </a:spcAft>
                      </a:pPr>
                      <a:r>
                        <a:rPr lang="en-IN" sz="1600" b="1" dirty="0">
                          <a:effectLst/>
                          <a:latin typeface="Times New Roman" panose="02020603050405020304" pitchFamily="18" charset="0"/>
                          <a:cs typeface="Times New Roman" panose="02020603050405020304" pitchFamily="18" charset="0"/>
                        </a:rPr>
                        <a:t>HINDI</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a:latin typeface="Times New Roman" panose="02020603050405020304" pitchFamily="18" charset="0"/>
                          <a:cs typeface="Times New Roman" panose="02020603050405020304" pitchFamily="18" charset="0"/>
                        </a:rPr>
                        <a:t>13</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3006">
                <a:tc>
                  <a:txBody>
                    <a:bodyPr/>
                    <a:lstStyle/>
                    <a:p>
                      <a:pPr marL="0" marR="0" algn="ctr">
                        <a:spcBef>
                          <a:spcPts val="0"/>
                        </a:spcBef>
                        <a:spcAft>
                          <a:spcPts val="0"/>
                        </a:spcAft>
                      </a:pPr>
                      <a:r>
                        <a:rPr lang="en-IN" sz="1600" b="1" dirty="0">
                          <a:effectLst/>
                          <a:latin typeface="Times New Roman" panose="02020603050405020304" pitchFamily="18" charset="0"/>
                          <a:cs typeface="Times New Roman" panose="02020603050405020304" pitchFamily="18" charset="0"/>
                        </a:rPr>
                        <a:t>MATHS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a:latin typeface="Times New Roman" panose="02020603050405020304" pitchFamily="18" charset="0"/>
                          <a:cs typeface="Times New Roman" panose="02020603050405020304" pitchFamily="18" charset="0"/>
                        </a:rPr>
                        <a:t>14</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3006">
                <a:tc>
                  <a:txBody>
                    <a:bodyPr/>
                    <a:lstStyle/>
                    <a:p>
                      <a:pPr marL="0" marR="0" lvl="0" indent="0" algn="ctr" defTabSz="914400" rtl="0" eaLnBrk="1" fontAlgn="auto" latinLnBrk="0" hangingPunct="1">
                        <a:lnSpc>
                          <a:spcPct val="115000"/>
                        </a:lnSpc>
                        <a:spcBef>
                          <a:spcPts val="0"/>
                        </a:spcBef>
                        <a:spcAft>
                          <a:spcPts val="0"/>
                        </a:spcAft>
                        <a:buClrTx/>
                        <a:buSzTx/>
                        <a:buFontTx/>
                        <a:buNone/>
                        <a:defRPr/>
                      </a:pPr>
                      <a:r>
                        <a:rPr lang="en-US" sz="1600" b="1" dirty="0">
                          <a:effectLst/>
                          <a:latin typeface="Times New Roman" panose="02020603050405020304" pitchFamily="18" charset="0"/>
                          <a:ea typeface="+mn-ea"/>
                          <a:cs typeface="Times New Roman" panose="02020603050405020304" pitchFamily="18" charset="0"/>
                        </a:rPr>
                        <a:t>ENVIRONMENTAL</a:t>
                      </a:r>
                      <a:r>
                        <a:rPr lang="en-US" sz="1600" b="1" baseline="0" dirty="0">
                          <a:effectLst/>
                          <a:latin typeface="Times New Roman" panose="02020603050405020304" pitchFamily="18" charset="0"/>
                          <a:ea typeface="+mn-ea"/>
                          <a:cs typeface="Times New Roman" panose="02020603050405020304" pitchFamily="18" charset="0"/>
                        </a:rPr>
                        <a:t> STUDIES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a:latin typeface="Times New Roman" panose="02020603050405020304" pitchFamily="18" charset="0"/>
                          <a:cs typeface="Times New Roman" panose="02020603050405020304" pitchFamily="18" charset="0"/>
                        </a:rPr>
                        <a:t>14</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3006">
                <a:tc>
                  <a:txBody>
                    <a:bodyPr/>
                    <a:lstStyle/>
                    <a:p>
                      <a:pPr marL="0" marR="0" algn="ctr">
                        <a:lnSpc>
                          <a:spcPct val="115000"/>
                        </a:lnSpc>
                        <a:spcBef>
                          <a:spcPts val="0"/>
                        </a:spcBef>
                        <a:spcAft>
                          <a:spcPts val="0"/>
                        </a:spcAft>
                      </a:pPr>
                      <a:r>
                        <a:rPr lang="en-IN" sz="1600" b="1" dirty="0">
                          <a:effectLst/>
                          <a:latin typeface="Times New Roman" panose="02020603050405020304" pitchFamily="18" charset="0"/>
                          <a:cs typeface="Times New Roman" panose="02020603050405020304" pitchFamily="18" charset="0"/>
                        </a:rPr>
                        <a:t>GENERAL KNOWLEDGE &amp; REASONING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a:latin typeface="Times New Roman" panose="02020603050405020304" pitchFamily="18" charset="0"/>
                          <a:cs typeface="Times New Roman" panose="02020603050405020304" pitchFamily="18" charset="0"/>
                        </a:rPr>
                        <a:t>15</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3006">
                <a:tc>
                  <a:txBody>
                    <a:bodyPr/>
                    <a:lstStyle/>
                    <a:p>
                      <a:pPr marL="0" marR="0" algn="ctr">
                        <a:lnSpc>
                          <a:spcPct val="115000"/>
                        </a:lnSpc>
                        <a:spcBef>
                          <a:spcPts val="0"/>
                        </a:spcBef>
                        <a:spcAft>
                          <a:spcPts val="0"/>
                        </a:spcAft>
                      </a:pPr>
                      <a:r>
                        <a:rPr lang="en-US" altLang="en-IN" sz="1600" b="1">
                          <a:effectLst/>
                          <a:latin typeface="Times New Roman" panose="02020603050405020304" pitchFamily="18" charset="0"/>
                          <a:cs typeface="Times New Roman" panose="02020603050405020304" pitchFamily="18" charset="0"/>
                        </a:rPr>
                        <a:t>ICT</a:t>
                      </a:r>
                      <a:endParaRPr lang="en-US" altLang="en-IN"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a:latin typeface="Times New Roman" panose="02020603050405020304" pitchFamily="18" charset="0"/>
                          <a:cs typeface="Times New Roman" panose="02020603050405020304" pitchFamily="18" charset="0"/>
                        </a:rPr>
                        <a:t>15</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3006">
                <a:tc>
                  <a:txBody>
                    <a:bodyPr/>
                    <a:lstStyle/>
                    <a:p>
                      <a:pPr marL="0" marR="0" algn="ctr">
                        <a:lnSpc>
                          <a:spcPct val="115000"/>
                        </a:lnSpc>
                        <a:spcBef>
                          <a:spcPts val="0"/>
                        </a:spcBef>
                        <a:spcAft>
                          <a:spcPts val="0"/>
                        </a:spcAft>
                      </a:pPr>
                      <a:r>
                        <a:rPr lang="en-US" altLang="en-IN" sz="1600" b="1" dirty="0">
                          <a:effectLst/>
                          <a:latin typeface="Times New Roman" panose="02020603050405020304" pitchFamily="18" charset="0"/>
                          <a:cs typeface="Times New Roman" panose="02020603050405020304" pitchFamily="18" charset="0"/>
                        </a:rPr>
                        <a:t>ART &amp; CRAFT</a:t>
                      </a:r>
                      <a:endParaRPr lang="en-US" altLang="en-IN"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a:latin typeface="Times New Roman" panose="02020603050405020304" pitchFamily="18" charset="0"/>
                          <a:cs typeface="Times New Roman" panose="02020603050405020304" pitchFamily="18" charset="0"/>
                        </a:rPr>
                        <a:t>16</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313006">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TIME TABLE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a:latin typeface="Times New Roman" panose="02020603050405020304" pitchFamily="18" charset="0"/>
                          <a:cs typeface="Times New Roman" panose="02020603050405020304" pitchFamily="18" charset="0"/>
                        </a:rPr>
                        <a:t>17</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313006">
                <a:tc>
                  <a:txBody>
                    <a:bodyPr/>
                    <a:lstStyle/>
                    <a:p>
                      <a:pPr marL="0" marR="0" algn="ctr">
                        <a:lnSpc>
                          <a:spcPct val="115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ACADEMIC CALENDAR</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lstStyle/>
                    <a:p>
                      <a:pPr algn="ctr"/>
                      <a:r>
                        <a:rPr lang="en-US" sz="1600" b="1" dirty="0">
                          <a:latin typeface="Times New Roman" panose="02020603050405020304" pitchFamily="18" charset="0"/>
                          <a:cs typeface="Times New Roman" panose="02020603050405020304" pitchFamily="18" charset="0"/>
                        </a:rPr>
                        <a:t>18-19</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r h="233045">
                <a:tc>
                  <a:txBody>
                    <a:bodyPr/>
                    <a:lstStyle/>
                    <a:p>
                      <a:pPr marL="0" marR="0" algn="ctr">
                        <a:lnSpc>
                          <a:spcPct val="115000"/>
                        </a:lnSpc>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CO SCHOLASTIC ACTIVITIES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solidFill>
                      <a:schemeClr val="accent6">
                        <a:lumMod val="40000"/>
                        <a:lumOff val="60000"/>
                      </a:schemeClr>
                    </a:solidFill>
                  </a:tcPr>
                </a:tc>
                <a:tc>
                  <a:txBody>
                    <a:bodyPr/>
                    <a:lstStyle/>
                    <a:p>
                      <a:pPr algn="ctr"/>
                      <a:r>
                        <a:rPr lang="en-US" sz="1600" b="1" dirty="0">
                          <a:latin typeface="Times New Roman" panose="02020603050405020304" pitchFamily="18" charset="0"/>
                          <a:cs typeface="Times New Roman" panose="02020603050405020304" pitchFamily="18" charset="0"/>
                        </a:rPr>
                        <a:t>20</a:t>
                      </a:r>
                      <a:endParaRPr lang="en-US" sz="1600" b="1" dirty="0">
                        <a:latin typeface="Times New Roman" panose="02020603050405020304" pitchFamily="18" charset="0"/>
                        <a:cs typeface="Times New Roman" panose="02020603050405020304" pitchFamily="18" charset="0"/>
                      </a:endParaRPr>
                    </a:p>
                  </a:txBody>
                  <a:tcPr marL="57790" marR="57790" marT="0" marB="0" anchor="ctr">
                    <a:solidFill>
                      <a:schemeClr val="accent6">
                        <a:lumMod val="40000"/>
                        <a:lumOff val="60000"/>
                      </a:schemeClr>
                    </a:solidFill>
                  </a:tcPr>
                </a:tc>
              </a:tr>
              <a:tr h="233045">
                <a:tc>
                  <a:txBody>
                    <a:bodyPr/>
                    <a:p>
                      <a:pPr marL="0" marR="0" algn="ctr">
                        <a:lnSpc>
                          <a:spcPct val="115000"/>
                        </a:lnSpc>
                        <a:spcBef>
                          <a:spcPts val="0"/>
                        </a:spcBef>
                        <a:spcAft>
                          <a:spcPts val="0"/>
                        </a:spcAft>
                        <a:buNone/>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HOLIDAY CALENDAR</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790" marR="57790" marT="0" marB="0" anchor="ctr"/>
                </a:tc>
                <a:tc>
                  <a:txBody>
                    <a:bodyPr/>
                    <a:p>
                      <a:pPr algn="ctr">
                        <a:buNone/>
                      </a:pPr>
                      <a:r>
                        <a:rPr lang="en-US" sz="1600" b="1" dirty="0">
                          <a:latin typeface="Times New Roman" panose="02020603050405020304" pitchFamily="18" charset="0"/>
                          <a:cs typeface="Times New Roman" panose="02020603050405020304" pitchFamily="18" charset="0"/>
                        </a:rPr>
                        <a:t>21</a:t>
                      </a:r>
                      <a:endParaRPr lang="en-US" sz="1600" b="1" dirty="0">
                        <a:latin typeface="Times New Roman" panose="02020603050405020304" pitchFamily="18" charset="0"/>
                        <a:cs typeface="Times New Roman" panose="02020603050405020304" pitchFamily="18" charset="0"/>
                      </a:endParaRPr>
                    </a:p>
                  </a:txBody>
                  <a:tcPr marL="57790" marR="57790" marT="0" marB="0"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noFill/>
        </p:spPr>
      </p:pic>
      <p:sp>
        <p:nvSpPr>
          <p:cNvPr id="1048591" name="Rectangle 2"/>
          <p:cNvSpPr/>
          <p:nvPr/>
        </p:nvSpPr>
        <p:spPr>
          <a:xfrm>
            <a:off x="368935" y="361950"/>
            <a:ext cx="6092825" cy="521970"/>
          </a:xfrm>
          <a:prstGeom prst="rect">
            <a:avLst/>
          </a:prstGeom>
          <a:noFill/>
        </p:spPr>
        <p:txBody>
          <a:bodyPr wrap="square" lIns="91440" tIns="45720" rIns="91440" bIns="45720">
            <a:spAutoFit/>
          </a:bodyPr>
          <a:lstStyle/>
          <a:p>
            <a:pPr algn="ctr"/>
            <a:r>
              <a:rPr lang="en-US" sz="2800" b="1" dirty="0">
                <a:ln w="12700" cmpd="sng">
                  <a:solidFill>
                    <a:schemeClr val="accent2">
                      <a:lumMod val="40000"/>
                      <a:lumOff val="60000"/>
                    </a:schemeClr>
                  </a:solidFill>
                  <a:prstDash val="solid"/>
                </a:ln>
                <a:latin typeface="Cooper Black" panose="0208090404030B020404" pitchFamily="18" charset="0"/>
              </a:rPr>
              <a:t>OBJECTIVE &amp; ENRICHMENTS</a:t>
            </a:r>
            <a:endParaRPr lang="en-US" sz="2800" b="1" cap="none" spc="0" dirty="0">
              <a:ln w="12700" cmpd="sng">
                <a:solidFill>
                  <a:schemeClr val="accent2">
                    <a:lumMod val="40000"/>
                    <a:lumOff val="60000"/>
                  </a:schemeClr>
                </a:solidFill>
                <a:prstDash val="solid"/>
              </a:ln>
              <a:effectLst/>
              <a:latin typeface="Cooper Black" panose="0208090404030B020404" pitchFamily="18" charset="0"/>
            </a:endParaRPr>
          </a:p>
        </p:txBody>
      </p:sp>
      <p:sp>
        <p:nvSpPr>
          <p:cNvPr id="1048593" name="Rectangle 5"/>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94" name="TextBox 1"/>
          <p:cNvSpPr txBox="1"/>
          <p:nvPr/>
        </p:nvSpPr>
        <p:spPr>
          <a:xfrm>
            <a:off x="3325086" y="9545780"/>
            <a:ext cx="301686" cy="369332"/>
          </a:xfrm>
          <a:prstGeom prst="rect">
            <a:avLst/>
          </a:prstGeom>
          <a:noFill/>
        </p:spPr>
        <p:txBody>
          <a:bodyPr wrap="none" rtlCol="0">
            <a:spAutoFit/>
          </a:bodyPr>
          <a:lstStyle/>
          <a:p>
            <a:r>
              <a:rPr lang="en-US" dirty="0"/>
              <a:t>1</a:t>
            </a:r>
            <a:endParaRPr lang="en-US" dirty="0"/>
          </a:p>
        </p:txBody>
      </p:sp>
      <p:sp>
        <p:nvSpPr>
          <p:cNvPr id="7" name="TextBox 3"/>
          <p:cNvSpPr txBox="1"/>
          <p:nvPr/>
        </p:nvSpPr>
        <p:spPr>
          <a:xfrm>
            <a:off x="499999" y="922305"/>
            <a:ext cx="5961888" cy="9817100"/>
          </a:xfrm>
          <a:prstGeom prst="rect">
            <a:avLst/>
          </a:prstGeom>
          <a:noFill/>
        </p:spPr>
        <p:txBody>
          <a:bodyPr wrap="square" rtlCol="0">
            <a:spAutoFit/>
          </a:bodyPr>
          <a:lstStyle/>
          <a:p>
            <a:pPr marL="0" marR="0" algn="just">
              <a:spcBef>
                <a:spcPts val="0"/>
              </a:spcBef>
              <a:spcAft>
                <a:spcPts val="0"/>
              </a:spcAft>
              <a:buClrTx/>
              <a:buSzTx/>
              <a:buFontTx/>
            </a:pPr>
            <a:r>
              <a:rPr lang="en-US" sz="1600" dirty="0">
                <a:effectLst/>
                <a:latin typeface="Times New Roman" panose="02020603050405020304" pitchFamily="18" charset="0"/>
                <a:ea typeface="Times New Roman" panose="02020603050405020304" pitchFamily="18" charset="0"/>
                <a:cs typeface="Mangal" panose="02040503050203030202" pitchFamily="18" charset="0"/>
              </a:rPr>
              <a:t>The given academic planner is a school docket designed to help students stay organized, track projects, and exams, follow class schedules, meet deadlines, take notes &amp; more. It increases the students’ accountability to the commitment planned as well as provides them with a structure that contributes to their success.</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b="1" dirty="0">
                <a:effectLst/>
                <a:latin typeface="Times New Roman" panose="02020603050405020304" pitchFamily="18" charset="0"/>
                <a:ea typeface="Times New Roman" panose="02020603050405020304" pitchFamily="18" charset="0"/>
                <a:cs typeface="Mangal" panose="02040503050203030202" pitchFamily="18" charset="0"/>
              </a:rPr>
              <a:t>Notebooks Assessment:</a:t>
            </a: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Handwriting and Notebooks maintenance reflects one's working habits and personality. Therefore, Subject wise notebooks assessment is carried out by subject teachers in each term and weightage is added to the terminal result. The various parameters for the evaluation include handwriting, index, work completion, work submission, follow up of remarks given and maintenance of notebooks.</a:t>
            </a: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b="1" dirty="0">
                <a:effectLst/>
                <a:latin typeface="Times New Roman" panose="02020603050405020304" pitchFamily="18" charset="0"/>
                <a:ea typeface="Times New Roman" panose="02020603050405020304" pitchFamily="18" charset="0"/>
                <a:cs typeface="Mangal" panose="02040503050203030202" pitchFamily="18" charset="0"/>
              </a:rPr>
              <a:t>Inspections:</a:t>
            </a: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In order to inculcate good working habits among the students regular inspections are carried out by the school which include uniforms, bags, notebooks.</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endParaRPr lang="en-US"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buClrTx/>
              <a:buSzTx/>
              <a:buFontTx/>
            </a:pPr>
            <a:r>
              <a:rPr lang="en-US" b="1" dirty="0">
                <a:effectLst/>
                <a:latin typeface="Times New Roman" panose="02020603050405020304" pitchFamily="18" charset="0"/>
                <a:ea typeface="Times New Roman" panose="02020603050405020304" pitchFamily="18" charset="0"/>
                <a:cs typeface="Mangal" panose="02040503050203030202" pitchFamily="18" charset="0"/>
              </a:rPr>
              <a:t>ASL(Assessment of Speaking and Listening):</a:t>
            </a:r>
            <a:r>
              <a:rPr lang="en-US" dirty="0">
                <a:effectLst/>
                <a:latin typeface="Times New Roman" panose="02020603050405020304" pitchFamily="18" charset="0"/>
                <a:ea typeface="Times New Roman" panose="02020603050405020304" pitchFamily="18" charset="0"/>
                <a:cs typeface="Mangal" panose="02040503050203030202" pitchFamily="18" charset="0"/>
              </a:rPr>
              <a:t>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To enhance Linguistic skills among the students, assessment of speaking and listening skills is carried out by the subject teachers in each term in the form of quiz, extempore, debates, discussions, storytelling and presentation.</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algn="just"/>
            <a:r>
              <a:rPr lang="en-US" sz="1600" b="1" dirty="0">
                <a:latin typeface="Times New Roman" panose="02020603050405020304" pitchFamily="18" charset="0"/>
                <a:ea typeface="Times New Roman" panose="02020603050405020304" pitchFamily="18" charset="0"/>
                <a:cs typeface="Times New Roman" panose="02020603050405020304" pitchFamily="18" charset="0"/>
              </a:rPr>
              <a:t>Teaching Methodologies For Practical Learning: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To develop skills, knowledge and understanding level of the learners , school uses the different teaching methodologies in order to improve practical learning of all the students. Teachers use demonstration, role – play, field trips, group discussions, audio - visual aids etc. for the better outcome.</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ea typeface="Times New Roman" panose="02020603050405020304" pitchFamily="18" charset="0"/>
                <a:cs typeface="Mangal" panose="02040503050203030202" pitchFamily="18" charset="0"/>
                <a:sym typeface="+mn-ea"/>
              </a:rPr>
              <a:t>Olympiads:</a:t>
            </a:r>
            <a:r>
              <a:rPr lang="en-US" sz="1600" dirty="0">
                <a:latin typeface="Times New Roman" panose="02020603050405020304" pitchFamily="18" charset="0"/>
                <a:ea typeface="Times New Roman" panose="02020603050405020304" pitchFamily="18" charset="0"/>
                <a:cs typeface="Mangal" panose="02040503050203030202" pitchFamily="18" charset="0"/>
                <a:sym typeface="+mn-ea"/>
              </a:rPr>
              <a:t> For Better academic exposure, students are given the opportunity to showcase their talent through various competitive exams like Olympiads.</a:t>
            </a:r>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algn="just"/>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dirty="0">
                <a:effectLst/>
                <a:latin typeface="Times New Roman" panose="02020603050405020304" pitchFamily="18" charset="0"/>
                <a:ea typeface="Times New Roman" panose="02020603050405020304" pitchFamily="18" charset="0"/>
                <a:cs typeface="Mangal" panose="02040503050203030202" pitchFamily="18" charset="0"/>
              </a:rPr>
              <a:t>.</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noFill/>
        </p:spPr>
      </p:pic>
      <p:sp>
        <p:nvSpPr>
          <p:cNvPr id="1048596" name="Rectangle 3"/>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97" name="TextBox 5"/>
          <p:cNvSpPr txBox="1"/>
          <p:nvPr/>
        </p:nvSpPr>
        <p:spPr>
          <a:xfrm>
            <a:off x="3325086" y="9545780"/>
            <a:ext cx="301686" cy="369332"/>
          </a:xfrm>
          <a:prstGeom prst="rect">
            <a:avLst/>
          </a:prstGeom>
          <a:noFill/>
        </p:spPr>
        <p:txBody>
          <a:bodyPr wrap="none" rtlCol="0">
            <a:spAutoFit/>
          </a:bodyPr>
          <a:lstStyle/>
          <a:p>
            <a:r>
              <a:rPr lang="en-US" dirty="0"/>
              <a:t>2</a:t>
            </a:r>
            <a:endParaRPr lang="en-US" dirty="0"/>
          </a:p>
        </p:txBody>
      </p:sp>
      <p:sp>
        <p:nvSpPr>
          <p:cNvPr id="7" name="TextBox 2"/>
          <p:cNvSpPr txBox="1"/>
          <p:nvPr/>
        </p:nvSpPr>
        <p:spPr>
          <a:xfrm>
            <a:off x="357461" y="7126"/>
            <a:ext cx="6023462" cy="9201785"/>
          </a:xfrm>
          <a:prstGeom prst="rect">
            <a:avLst/>
          </a:prstGeom>
          <a:noFill/>
        </p:spPr>
        <p:txBody>
          <a:bodyPr wrap="square" rtlCol="0" anchor="ctr">
            <a:spAutoFit/>
          </a:bodyPr>
          <a:lstStyle/>
          <a:p>
            <a:pPr marL="0" marR="0" algn="just">
              <a:spcBef>
                <a:spcPts val="0"/>
              </a:spcBef>
              <a:spcAft>
                <a:spcPts val="0"/>
              </a:spcAft>
            </a:pPr>
            <a:endParaRPr lang="en-US" sz="1600" b="1"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b="1" dirty="0">
                <a:effectLst/>
                <a:latin typeface="Times New Roman" panose="02020603050405020304" pitchFamily="18" charset="0"/>
                <a:ea typeface="Times New Roman" panose="02020603050405020304" pitchFamily="18" charset="0"/>
                <a:cs typeface="Mangal" panose="02040503050203030202" pitchFamily="18" charset="0"/>
              </a:rPr>
              <a:t>Student Council &amp; Investiture Ceremony: </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The Student Council</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dirty="0">
                <a:effectLst/>
                <a:latin typeface="Times New Roman" panose="02020603050405020304" pitchFamily="18" charset="0"/>
                <a:ea typeface="Times New Roman" panose="02020603050405020304" pitchFamily="18" charset="0"/>
                <a:cs typeface="Mangal" panose="02040503050203030202" pitchFamily="18" charset="0"/>
              </a:rPr>
              <a:t>helps share ideas, interests &amp; concern with teachers &amp; school principal. Realizing better sense of duty and </a:t>
            </a:r>
            <a:r>
              <a:rPr lang="en-US" sz="1600" dirty="0" err="1">
                <a:effectLst/>
                <a:latin typeface="Times New Roman" panose="02020603050405020304" pitchFamily="18" charset="0"/>
                <a:ea typeface="Times New Roman" panose="02020603050405020304" pitchFamily="18" charset="0"/>
                <a:cs typeface="Mangal" panose="02040503050203030202" pitchFamily="18" charset="0"/>
              </a:rPr>
              <a:t>honour</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 and to develop leadership qualities. Students are encouraged to be the part of it and allocated with the duties in investiture ceremony. Students are selected for junior and senior cabinet depending upon their </a:t>
            </a:r>
            <a:r>
              <a:rPr lang="en-US" sz="1600" dirty="0" err="1">
                <a:effectLst/>
                <a:latin typeface="Times New Roman" panose="02020603050405020304" pitchFamily="18" charset="0"/>
                <a:ea typeface="Times New Roman" panose="02020603050405020304" pitchFamily="18" charset="0"/>
                <a:cs typeface="Mangal" panose="02040503050203030202" pitchFamily="18" charset="0"/>
              </a:rPr>
              <a:t>calibre</a:t>
            </a:r>
            <a:r>
              <a:rPr lang="en-US" sz="1600" dirty="0">
                <a:effectLst/>
                <a:latin typeface="Times New Roman" panose="02020603050405020304" pitchFamily="18" charset="0"/>
                <a:ea typeface="Times New Roman" panose="02020603050405020304" pitchFamily="18" charset="0"/>
                <a:cs typeface="Mangal" panose="02040503050203030202" pitchFamily="18" charset="0"/>
              </a:rPr>
              <a:t> and other qualities to take care of the discipline and other academic possibilities.</a:t>
            </a:r>
            <a:endParaRPr lang="en-US" sz="16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algn="just">
              <a:spcBef>
                <a:spcPts val="0"/>
              </a:spcBef>
              <a:spcAft>
                <a:spcPts val="0"/>
              </a:spcAft>
            </a:pPr>
            <a:endParaRPr lang="en-US" sz="1600" dirty="0">
              <a:effectLst/>
              <a:latin typeface="Georgia" panose="02040502050405020303" pitchFamily="18" charset="0"/>
              <a:ea typeface="Times New Roman" panose="02020603050405020304" pitchFamily="18" charset="0"/>
              <a:cs typeface="Mangal" panose="02040503050203030202" pitchFamily="18" charset="0"/>
            </a:endParaRPr>
          </a:p>
          <a:p>
            <a:pPr marL="0" marR="0" algn="just">
              <a:spcBef>
                <a:spcPts val="0"/>
              </a:spcBef>
              <a:spcAft>
                <a:spcPts val="0"/>
              </a:spcAft>
            </a:pPr>
            <a:r>
              <a:rPr lang="en-US" sz="1600" b="1" dirty="0">
                <a:latin typeface="Times New Roman" panose="02020603050405020304" pitchFamily="18" charset="0"/>
              </a:rPr>
              <a:t>Activity Oriented Curriculum:</a:t>
            </a:r>
            <a:endParaRPr lang="en-US" sz="1600" b="1" dirty="0">
              <a:latin typeface="Times New Roman" panose="02020603050405020304" pitchFamily="18" charset="0"/>
            </a:endParaRPr>
          </a:p>
          <a:p>
            <a:pPr marL="228600" marR="0" indent="-228600" algn="just">
              <a:spcBef>
                <a:spcPts val="0"/>
              </a:spcBef>
              <a:spcAft>
                <a:spcPts val="0"/>
              </a:spcAft>
              <a:buFont typeface="+mj-lt"/>
              <a:buAutoNum type="arabicPeriod"/>
            </a:pPr>
            <a:r>
              <a:rPr lang="en-US" sz="1600" b="1" dirty="0">
                <a:latin typeface="Times New Roman" panose="02020603050405020304" pitchFamily="18" charset="0"/>
                <a:ea typeface="Times New Roman" panose="02020603050405020304" pitchFamily="18" charset="0"/>
                <a:cs typeface="Mangal" panose="02040503050203030202" pitchFamily="18" charset="0"/>
              </a:rPr>
              <a:t>Scholastic and Co- Scholastic Activities: </a:t>
            </a:r>
            <a:r>
              <a:rPr lang="en-US" sz="1600" dirty="0">
                <a:latin typeface="Times New Roman" panose="02020603050405020304" pitchFamily="18" charset="0"/>
                <a:ea typeface="Times New Roman" panose="02020603050405020304" pitchFamily="18" charset="0"/>
                <a:cs typeface="Mangal" panose="02040503050203030202" pitchFamily="18" charset="0"/>
              </a:rPr>
              <a:t>To supplement the academic  curriculum and help in learning by doing school conducts co-curricular activities along with scholastic on regular basis in order to develop problem solving , reasoning and other collaborative abilities.</a:t>
            </a:r>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marL="228600" marR="0" indent="-228600" algn="just">
              <a:spcBef>
                <a:spcPts val="0"/>
              </a:spcBef>
              <a:spcAft>
                <a:spcPts val="0"/>
              </a:spcAft>
              <a:buFont typeface="+mj-lt"/>
              <a:buAutoNum type="arabicPeriod"/>
            </a:pPr>
            <a:endParaRPr lang="en-US" sz="1600" dirty="0">
              <a:latin typeface="Times New Roman" panose="02020603050405020304" pitchFamily="18" charset="0"/>
              <a:ea typeface="Times New Roman" panose="02020603050405020304" pitchFamily="18" charset="0"/>
              <a:cs typeface="Mangal" panose="02040503050203030202" pitchFamily="18" charset="0"/>
            </a:endParaRPr>
          </a:p>
          <a:p>
            <a:pPr marL="228600" marR="0" indent="-228600" algn="just">
              <a:spcBef>
                <a:spcPts val="0"/>
              </a:spcBef>
              <a:spcAft>
                <a:spcPts val="0"/>
              </a:spcAft>
              <a:buFont typeface="+mj-lt"/>
              <a:buAutoNum type="arabicPeriod"/>
            </a:pPr>
            <a:r>
              <a:rPr lang="en-US" sz="1600" b="1" dirty="0">
                <a:latin typeface="Times New Roman" panose="02020603050405020304" pitchFamily="18" charset="0"/>
              </a:rPr>
              <a:t>Inter-School Activities: </a:t>
            </a:r>
            <a:r>
              <a:rPr lang="en-US" sz="1600" dirty="0">
                <a:latin typeface="Times New Roman" panose="02020603050405020304" pitchFamily="18" charset="0"/>
              </a:rPr>
              <a:t>To teach  team work and to enhance social and emotional learning, SDHPS gives opportunity to the students to participate in various inter-school activities. Through these activities students get a platform to showcase their hidden strength and skills.</a:t>
            </a:r>
            <a:endParaRPr lang="en-US" sz="1600" dirty="0">
              <a:latin typeface="Times New Roman" panose="02020603050405020304" pitchFamily="18" charset="0"/>
            </a:endParaRPr>
          </a:p>
          <a:p>
            <a:pPr marL="228600" marR="0" indent="-228600" algn="just">
              <a:spcBef>
                <a:spcPts val="0"/>
              </a:spcBef>
              <a:spcAft>
                <a:spcPts val="0"/>
              </a:spcAft>
              <a:buFont typeface="+mj-lt"/>
              <a:buAutoNum type="arabicPeriod"/>
            </a:pPr>
            <a:endParaRPr lang="en-US" sz="1600" dirty="0">
              <a:latin typeface="Times New Roman" panose="02020603050405020304" pitchFamily="18" charset="0"/>
            </a:endParaRPr>
          </a:p>
          <a:p>
            <a:pPr marL="228600" marR="0" indent="-228600" algn="just">
              <a:spcBef>
                <a:spcPts val="0"/>
              </a:spcBef>
              <a:spcAft>
                <a:spcPts val="0"/>
              </a:spcAft>
            </a:pPr>
            <a:r>
              <a:rPr lang="en-US" sz="1600" b="1" dirty="0">
                <a:latin typeface="Times New Roman" panose="02020603050405020304" pitchFamily="18" charset="0"/>
              </a:rPr>
              <a:t>3. Spatial Perception Skills (SPS): </a:t>
            </a:r>
            <a:r>
              <a:rPr lang="en-US" sz="1600" dirty="0">
                <a:latin typeface="Times New Roman" panose="02020603050405020304" pitchFamily="18" charset="0"/>
              </a:rPr>
              <a:t>Spatial Skills are high order skills such as problem solving, creative thinking &amp; reasoning which support the students to perform well academically and in day-to-day life as well.</a:t>
            </a:r>
            <a:endParaRPr lang="en-US" sz="1600" dirty="0">
              <a:latin typeface="Times New Roman" panose="02020603050405020304" pitchFamily="18" charset="0"/>
            </a:endParaRPr>
          </a:p>
          <a:p>
            <a:pPr marL="228600" marR="0" indent="-228600" algn="just">
              <a:spcBef>
                <a:spcPts val="0"/>
              </a:spcBef>
              <a:spcAft>
                <a:spcPts val="0"/>
              </a:spcAft>
            </a:pPr>
            <a:endParaRPr lang="en-US" sz="1600" dirty="0">
              <a:latin typeface="Times New Roman" panose="02020603050405020304" pitchFamily="18" charset="0"/>
            </a:endParaRPr>
          </a:p>
          <a:p>
            <a:pPr marL="228600" indent="-228600" algn="just"/>
            <a:r>
              <a:rPr lang="en-US" sz="1600" b="1" dirty="0">
                <a:latin typeface="Times New Roman" panose="02020603050405020304" pitchFamily="18" charset="0"/>
              </a:rPr>
              <a:t>4. </a:t>
            </a:r>
            <a:r>
              <a:rPr lang="en-US" altLang="en-US" sz="1600" b="1" dirty="0">
                <a:latin typeface="Times New Roman" panose="02020603050405020304" pitchFamily="18" charset="0"/>
                <a:sym typeface="+mn-ea"/>
              </a:rPr>
              <a:t>Subject Enrichment Activities:</a:t>
            </a:r>
            <a:r>
              <a:rPr lang="en-US" altLang="en-US" sz="1600" dirty="0">
                <a:latin typeface="Times New Roman" panose="02020603050405020304" pitchFamily="18" charset="0"/>
              </a:rPr>
              <a:t>To enhance students’ understanding and application of concepts beyond the regular curriculum, Subject Enrichment Activities are conducted as an integral part of the academic program. These activities focus on skill development and practical learning, ensuring a deeper grasp of subject-specific knowledge.</a:t>
            </a:r>
            <a:endParaRPr lang="en-US" altLang="en-US" sz="1600" dirty="0">
              <a:latin typeface="Times New Roman" panose="02020603050405020304" pitchFamily="18" charset="0"/>
            </a:endParaRPr>
          </a:p>
          <a:p>
            <a:pPr marL="228600" indent="-228600" algn="just"/>
            <a:r>
              <a:rPr lang="en-US" altLang="en-US" sz="1600" dirty="0">
                <a:latin typeface="Times New Roman" panose="02020603050405020304" pitchFamily="18" charset="0"/>
              </a:rPr>
              <a:t>Objectives of </a:t>
            </a:r>
            <a:r>
              <a:rPr lang="en-US" altLang="en-US" sz="1600" dirty="0">
                <a:latin typeface="Times New Roman" panose="02020603050405020304" pitchFamily="18" charset="0"/>
                <a:sym typeface="+mn-ea"/>
              </a:rPr>
              <a:t>Subject Enrichment Activities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Reinforce classroom learning through hands-on experiences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Foster creativity, critical thinking, and problem-solving skills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Enhance linguistic, mathematical, scientific, and artistic abilities</a:t>
            </a:r>
            <a:endParaRPr lang="en-US" altLang="en-US" sz="1600" dirty="0">
              <a:latin typeface="Times New Roman" panose="02020603050405020304" pitchFamily="18" charset="0"/>
            </a:endParaRPr>
          </a:p>
          <a:p>
            <a:pPr marL="285750" indent="-285750" algn="just">
              <a:buFont typeface="Wingdings" panose="05000000000000000000" charset="0"/>
              <a:buChar char="Ø"/>
            </a:pPr>
            <a:r>
              <a:rPr lang="en-US" altLang="en-US" sz="1600" dirty="0">
                <a:latin typeface="Times New Roman" panose="02020603050405020304" pitchFamily="18" charset="0"/>
              </a:rPr>
              <a:t>Encourage interactive and experiential learning</a:t>
            </a:r>
            <a:endParaRPr lang="en-US" altLang="en-US" sz="1600" dirty="0">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10326" y="0"/>
            <a:ext cx="6847674" cy="9906000"/>
          </a:xfrm>
          <a:prstGeom prst="rect">
            <a:avLst/>
          </a:prstGeom>
          <a:noFill/>
        </p:spPr>
      </p:pic>
      <p:sp>
        <p:nvSpPr>
          <p:cNvPr id="1048598" name="Scroll: Horizontal 2"/>
          <p:cNvSpPr/>
          <p:nvPr/>
        </p:nvSpPr>
        <p:spPr>
          <a:xfrm>
            <a:off x="774415" y="431798"/>
            <a:ext cx="4139644" cy="991415"/>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dirty="0">
                <a:solidFill>
                  <a:schemeClr val="tx1"/>
                </a:solidFill>
                <a:latin typeface="Times New Roman" panose="02020603050405020304" pitchFamily="18" charset="0"/>
                <a:cs typeface="Times New Roman" panose="02020603050405020304" pitchFamily="18" charset="0"/>
              </a:rPr>
              <a:t>EVALUATION CRITERIA</a:t>
            </a:r>
            <a:endParaRPr lang="en-US" sz="2400" b="1" dirty="0">
              <a:solidFill>
                <a:schemeClr val="tx1"/>
              </a:solidFill>
              <a:latin typeface="Times New Roman" panose="02020603050405020304" pitchFamily="18" charset="0"/>
              <a:cs typeface="Times New Roman" panose="02020603050405020304" pitchFamily="18" charset="0"/>
            </a:endParaRPr>
          </a:p>
        </p:txBody>
      </p:sp>
      <p:pic>
        <p:nvPicPr>
          <p:cNvPr id="2097158" name="Picture 2" descr="Text Background clipart - Student, Text, Line, transparent clip art"/>
          <p:cNvPicPr>
            <a:picLocks noChangeAspect="1" noChangeArrowheads="1"/>
          </p:cNvPicPr>
          <p:nvPr/>
        </p:nvPicPr>
        <p:blipFill rotWithShape="1">
          <a:blip r:embed="rId2"/>
          <a:srcRect l="19116" r="19494"/>
          <a:stretch>
            <a:fillRect/>
          </a:stretch>
        </p:blipFill>
        <p:spPr bwMode="auto">
          <a:xfrm>
            <a:off x="5038474" y="431994"/>
            <a:ext cx="1362373" cy="1282209"/>
          </a:xfrm>
          <a:prstGeom prst="rect">
            <a:avLst/>
          </a:prstGeom>
          <a:noFill/>
        </p:spPr>
      </p:pic>
      <p:sp>
        <p:nvSpPr>
          <p:cNvPr id="1048599" name="Rectangle 7"/>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00" name="TextBox 8"/>
          <p:cNvSpPr txBox="1"/>
          <p:nvPr/>
        </p:nvSpPr>
        <p:spPr>
          <a:xfrm>
            <a:off x="3325086" y="9545780"/>
            <a:ext cx="309880" cy="358140"/>
          </a:xfrm>
          <a:prstGeom prst="rect">
            <a:avLst/>
          </a:prstGeom>
          <a:noFill/>
        </p:spPr>
        <p:txBody>
          <a:bodyPr wrap="none" rtlCol="0">
            <a:spAutoFit/>
          </a:bodyPr>
          <a:lstStyle/>
          <a:p>
            <a:r>
              <a:rPr lang="en-US" dirty="0"/>
              <a:t>3</a:t>
            </a:r>
            <a:endParaRPr lang="en-US" dirty="0"/>
          </a:p>
        </p:txBody>
      </p:sp>
      <p:sp>
        <p:nvSpPr>
          <p:cNvPr id="1048601" name="TextBox 5"/>
          <p:cNvSpPr txBox="1"/>
          <p:nvPr/>
        </p:nvSpPr>
        <p:spPr>
          <a:xfrm>
            <a:off x="452120" y="1580515"/>
            <a:ext cx="6010910" cy="2061210"/>
          </a:xfrm>
          <a:prstGeom prst="rect">
            <a:avLst/>
          </a:prstGeom>
          <a:noFill/>
        </p:spPr>
        <p:txBody>
          <a:bodyPr wrap="square" rtlCol="0">
            <a:spAutoFit/>
          </a:bodyPr>
          <a:lstStyle/>
          <a:p>
            <a:pPr marL="0" marR="0" algn="just">
              <a:spcBef>
                <a:spcPts val="0"/>
              </a:spcBef>
              <a:spcAft>
                <a:spcPts val="0"/>
              </a:spcAft>
            </a:pP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Evaluation System is devised to develop the habit of regular and systematic working amongst the students. Objective Type / Applications based / short answer questions get due weightage in the question papers to make the </a:t>
            </a:r>
            <a:r>
              <a:rPr lang="en-US" altLang="en-IN" sz="1600" b="1" i="1" dirty="0">
                <a:effectLst/>
                <a:latin typeface="Times New Roman" panose="02020603050405020304" pitchFamily="18" charset="0"/>
                <a:ea typeface="Calibri" panose="020F0502020204030204" pitchFamily="34" charset="0"/>
                <a:cs typeface="Times New Roman" panose="02020603050405020304" pitchFamily="18" charset="0"/>
              </a:rPr>
              <a:t>assessment</a:t>
            </a: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 more reliable and comprehensive.</a:t>
            </a:r>
            <a:endParaRPr lang="en-US" sz="16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spcBef>
                <a:spcPts val="0"/>
              </a:spcBef>
              <a:spcAft>
                <a:spcPts val="0"/>
              </a:spcAft>
            </a:pP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In this regard besides various modes of continuous evaluation, </a:t>
            </a:r>
            <a:r>
              <a:rPr lang="en-US" altLang="en-IN" sz="1600" b="1" i="1" dirty="0">
                <a:effectLst/>
                <a:latin typeface="Times New Roman" panose="02020603050405020304" pitchFamily="18" charset="0"/>
                <a:ea typeface="Calibri" panose="020F0502020204030204" pitchFamily="34" charset="0"/>
                <a:cs typeface="Times New Roman" panose="02020603050405020304" pitchFamily="18" charset="0"/>
              </a:rPr>
              <a:t>Periodic Assessments</a:t>
            </a: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altLang="en-IN" sz="1600" b="1" i="1" dirty="0">
                <a:effectLst/>
                <a:latin typeface="Times New Roman" panose="02020603050405020304" pitchFamily="18" charset="0"/>
                <a:ea typeface="Calibri" panose="020F0502020204030204" pitchFamily="34" charset="0"/>
                <a:cs typeface="Times New Roman" panose="02020603050405020304" pitchFamily="18" charset="0"/>
              </a:rPr>
              <a:t>T</a:t>
            </a: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erminal </a:t>
            </a:r>
            <a:r>
              <a:rPr lang="en-US" altLang="en-IN" sz="1600" b="1" i="1" dirty="0">
                <a:effectLst/>
                <a:latin typeface="Times New Roman" panose="02020603050405020304" pitchFamily="18" charset="0"/>
                <a:ea typeface="Calibri" panose="020F0502020204030204" pitchFamily="34" charset="0"/>
                <a:cs typeface="Times New Roman" panose="02020603050405020304" pitchFamily="18" charset="0"/>
              </a:rPr>
              <a:t>Assessments</a:t>
            </a:r>
            <a:r>
              <a:rPr lang="en-IN" sz="1600" b="1" i="1" dirty="0">
                <a:effectLst/>
                <a:latin typeface="Times New Roman" panose="02020603050405020304" pitchFamily="18" charset="0"/>
                <a:ea typeface="Calibri" panose="020F0502020204030204" pitchFamily="34" charset="0"/>
                <a:cs typeface="Times New Roman" panose="02020603050405020304" pitchFamily="18" charset="0"/>
              </a:rPr>
              <a:t> are conducted as per the given probable schedule for students.</a:t>
            </a:r>
            <a:endParaRPr lang="en-US" sz="16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2" name="Table 1"/>
          <p:cNvGraphicFramePr/>
          <p:nvPr/>
        </p:nvGraphicFramePr>
        <p:xfrm>
          <a:off x="375285" y="3908171"/>
          <a:ext cx="6025515" cy="4764087"/>
        </p:xfrm>
        <a:graphic>
          <a:graphicData uri="http://schemas.openxmlformats.org/drawingml/2006/table">
            <a:tbl>
              <a:tblPr/>
              <a:tblGrid>
                <a:gridCol w="885190"/>
                <a:gridCol w="770255"/>
                <a:gridCol w="891540"/>
                <a:gridCol w="874395"/>
                <a:gridCol w="951230"/>
                <a:gridCol w="908050"/>
                <a:gridCol w="744855"/>
              </a:tblGrid>
              <a:tr h="866140">
                <a:tc rowSpan="4">
                  <a:txBody>
                    <a:bodyPr/>
                    <a:lstStyle/>
                    <a:p>
                      <a:pPr algn="ctr" fontAlgn="ctr"/>
                      <a:r>
                        <a:rPr sz="1600" b="1" i="0">
                          <a:solidFill>
                            <a:srgbClr val="000000"/>
                          </a:solidFill>
                          <a:latin typeface="Times New Roman" panose="02020603050405020304"/>
                          <a:ea typeface="Times New Roman" panose="02020603050405020304"/>
                        </a:rPr>
                        <a:t>TERM</a:t>
                      </a:r>
                      <a:r>
                        <a:rPr lang="en-US" sz="1600" b="1" i="0">
                          <a:solidFill>
                            <a:srgbClr val="000000"/>
                          </a:solidFill>
                          <a:latin typeface="Times New Roman" panose="02020603050405020304"/>
                          <a:ea typeface="Times New Roman" panose="02020603050405020304"/>
                        </a:rPr>
                        <a:t>-</a:t>
                      </a:r>
                      <a:r>
                        <a:rPr sz="1600" b="1" i="0">
                          <a:solidFill>
                            <a:srgbClr val="000000"/>
                          </a:solidFill>
                          <a:latin typeface="Times New Roman" panose="02020603050405020304"/>
                          <a:ea typeface="Times New Roman" panose="02020603050405020304"/>
                        </a:rPr>
                        <a:t>1</a:t>
                      </a:r>
                      <a:endParaRPr sz="16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l" fontAlgn="b"/>
                      <a:endParaRPr sz="1000" b="0" i="0">
                        <a:solidFill>
                          <a:srgbClr val="000000"/>
                        </a:solidFill>
                        <a:latin typeface="Calibri" panose="020F0502020204030204"/>
                        <a:ea typeface="Calibri" panose="020F0502020204030204"/>
                      </a:endParaRPr>
                    </a:p>
                  </a:txBody>
                  <a:tcPr marL="9842" marR="9842" marT="9842"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Periodic Assessment    I</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Notebook Assessment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Subject Enrichment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Terminal   Assessment</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Total</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r>
              <a:tr h="6534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p>
                      <a:pPr algn="ctr" fontAlgn="ctr"/>
                      <a:r>
                        <a:rPr sz="1200" b="1" i="0">
                          <a:solidFill>
                            <a:srgbClr val="000000"/>
                          </a:solidFill>
                          <a:latin typeface="Times New Roman" panose="02020603050405020304"/>
                          <a:ea typeface="Times New Roman" panose="02020603050405020304"/>
                        </a:rPr>
                        <a:t>Maximum Marks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20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70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rowSpan="3">
                  <a:txBody>
                    <a:bodyPr/>
                    <a:lstStyle/>
                    <a:p>
                      <a:pPr algn="ctr" fontAlgn="ctr"/>
                      <a:r>
                        <a:rPr sz="1200" b="1" i="0">
                          <a:solidFill>
                            <a:srgbClr val="000000"/>
                          </a:solidFill>
                          <a:latin typeface="Times New Roman" panose="02020603050405020304"/>
                          <a:ea typeface="Times New Roman" panose="02020603050405020304"/>
                        </a:rPr>
                        <a:t>100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r>
              <a:tr h="44196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lstStyle/>
                    <a:p>
                      <a:pPr algn="ctr" fontAlgn="ctr"/>
                      <a:r>
                        <a:rPr sz="1200" b="1" i="0">
                          <a:solidFill>
                            <a:srgbClr val="000000"/>
                          </a:solidFill>
                          <a:latin typeface="Times New Roman" panose="02020603050405020304"/>
                          <a:ea typeface="Times New Roman" panose="02020603050405020304"/>
                        </a:rPr>
                        <a:t>Tentative Dates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July</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September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September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September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a:noFill/>
                    </a:lnB>
                    <a:solidFill>
                      <a:srgbClr val="FBE5D6"/>
                    </a:solid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r>
              <a:tr h="2203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p>
                      <a:pPr algn="ctr" fontAlgn="ctr"/>
                      <a:r>
                        <a:rPr sz="1200" b="1" i="0">
                          <a:solidFill>
                            <a:srgbClr val="000000"/>
                          </a:solidFill>
                          <a:latin typeface="Times New Roman" panose="02020603050405020304"/>
                          <a:ea typeface="Times New Roman" panose="02020603050405020304"/>
                        </a:rPr>
                        <a:t>2nd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3rd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solidFill>
                      <a:srgbClr val="FBE5D6"/>
                    </a:solid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579120">
                <a:tc rowSpan="3">
                  <a:txBody>
                    <a:bodyPr/>
                    <a:lstStyle/>
                    <a:p>
                      <a:pPr algn="ctr" fontAlgn="ctr"/>
                      <a:r>
                        <a:rPr sz="1600" b="1" i="0">
                          <a:solidFill>
                            <a:srgbClr val="000000"/>
                          </a:solidFill>
                          <a:latin typeface="Times New Roman" panose="02020603050405020304"/>
                          <a:ea typeface="Times New Roman" panose="02020603050405020304"/>
                        </a:rPr>
                        <a:t>TERM-2</a:t>
                      </a:r>
                      <a:endParaRPr sz="16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l" fontAlgn="b"/>
                      <a:endParaRPr sz="1000" b="0" i="0">
                        <a:solidFill>
                          <a:srgbClr val="000000"/>
                        </a:solidFill>
                        <a:latin typeface="Calibri" panose="020F0502020204030204"/>
                        <a:ea typeface="Calibri" panose="020F0502020204030204"/>
                      </a:endParaRPr>
                    </a:p>
                  </a:txBody>
                  <a:tcPr marL="9842" marR="9842" marT="9842"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Periodic Assessment II</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l" fontAlgn="ctr"/>
                      <a:r>
                        <a:rPr sz="1200" b="1" i="0">
                          <a:solidFill>
                            <a:srgbClr val="000000"/>
                          </a:solidFill>
                          <a:latin typeface="Times New Roman" panose="02020603050405020304"/>
                          <a:ea typeface="Times New Roman" panose="02020603050405020304"/>
                        </a:rPr>
                        <a:t>Notebook Assessment</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Subject Enrichment </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Terminal  Assessment</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a:txBody>
                    <a:bodyPr/>
                    <a:lstStyle/>
                    <a:p>
                      <a:pPr algn="ctr" fontAlgn="ctr"/>
                      <a:r>
                        <a:rPr sz="1200" b="1" i="0">
                          <a:solidFill>
                            <a:srgbClr val="000000"/>
                          </a:solidFill>
                          <a:latin typeface="Times New Roman" panose="02020603050405020304"/>
                          <a:ea typeface="Times New Roman" panose="02020603050405020304"/>
                        </a:rPr>
                        <a:t>Total</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r>
              <a:tr h="131635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lstStyle/>
                    <a:p>
                      <a:pPr algn="ctr" fontAlgn="ctr"/>
                      <a:r>
                        <a:rPr sz="1200" b="1" i="0">
                          <a:solidFill>
                            <a:srgbClr val="000000"/>
                          </a:solidFill>
                          <a:latin typeface="Times New Roman" panose="02020603050405020304"/>
                          <a:ea typeface="Times New Roman" panose="02020603050405020304"/>
                        </a:rPr>
                        <a:t>Maximum Marks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20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5</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70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rowSpan="2">
                  <a:txBody>
                    <a:bodyPr/>
                    <a:lstStyle/>
                    <a:p>
                      <a:pPr algn="ctr" fontAlgn="ctr"/>
                      <a:r>
                        <a:rPr sz="1200" b="1" i="0">
                          <a:solidFill>
                            <a:srgbClr val="000000"/>
                          </a:solidFill>
                          <a:latin typeface="Times New Roman" panose="02020603050405020304"/>
                          <a:ea typeface="Times New Roman" panose="02020603050405020304"/>
                        </a:rPr>
                        <a:t>100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r>
              <a:tr h="4330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p>
                      <a:pPr algn="ctr" fontAlgn="ctr"/>
                      <a:r>
                        <a:rPr sz="1200" b="1" i="0">
                          <a:solidFill>
                            <a:srgbClr val="000000"/>
                          </a:solidFill>
                          <a:latin typeface="Times New Roman" panose="02020603050405020304"/>
                          <a:ea typeface="Times New Roman" panose="02020603050405020304"/>
                        </a:rPr>
                        <a:t>Tentative Dates</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December 2nd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February  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February  1st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a:txBody>
                    <a:bodyPr/>
                    <a:lstStyle/>
                    <a:p>
                      <a:pPr algn="ctr" fontAlgn="ctr"/>
                      <a:r>
                        <a:rPr sz="1200" b="1" i="0">
                          <a:solidFill>
                            <a:srgbClr val="000000"/>
                          </a:solidFill>
                          <a:latin typeface="Times New Roman" panose="02020603050405020304"/>
                          <a:ea typeface="Times New Roman" panose="02020603050405020304"/>
                        </a:rPr>
                        <a:t>February  4th  Week</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BE5D6"/>
                    </a:solid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252730">
                <a:tc gridSpan="2">
                  <a:txBody>
                    <a:bodyPr/>
                    <a:lstStyle/>
                    <a:p>
                      <a:pPr algn="ctr" fontAlgn="ctr"/>
                      <a:r>
                        <a:rPr sz="1600" b="1" i="0">
                          <a:solidFill>
                            <a:srgbClr val="000000"/>
                          </a:solidFill>
                          <a:latin typeface="Times New Roman" panose="02020603050405020304"/>
                          <a:ea typeface="Times New Roman" panose="02020603050405020304"/>
                        </a:rPr>
                        <a:t>Final Weightage</a:t>
                      </a:r>
                      <a:endParaRPr sz="16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gridSpan="4">
                  <a:txBody>
                    <a:bodyPr/>
                    <a:lstStyle/>
                    <a:p>
                      <a:pPr algn="ctr" fontAlgn="ctr"/>
                      <a:r>
                        <a:rPr sz="1200" b="1" i="0">
                          <a:solidFill>
                            <a:srgbClr val="000000"/>
                          </a:solidFill>
                          <a:latin typeface="Times New Roman" panose="02020603050405020304"/>
                          <a:ea typeface="Times New Roman" panose="02020603050405020304"/>
                        </a:rPr>
                        <a:t>Average of T1 + T2</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p>
                      <a:pPr algn="ctr" fontAlgn="ctr"/>
                      <a:r>
                        <a:rPr sz="1200" b="1" i="0">
                          <a:solidFill>
                            <a:srgbClr val="000000"/>
                          </a:solidFill>
                          <a:latin typeface="Times New Roman" panose="02020603050405020304"/>
                          <a:ea typeface="Times New Roman" panose="02020603050405020304"/>
                        </a:rPr>
                        <a:t>100</a:t>
                      </a:r>
                      <a:endParaRPr sz="1200" b="1" i="0">
                        <a:solidFill>
                          <a:srgbClr val="000000"/>
                        </a:solidFill>
                        <a:latin typeface="Times New Roman" panose="02020603050405020304"/>
                        <a:ea typeface="Times New Roman" panose="02020603050405020304"/>
                      </a:endParaRPr>
                    </a:p>
                  </a:txBody>
                  <a:tcPr marL="9842" marR="9842" marT="9842"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8CBAD"/>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8435"/>
          <a:stretch>
            <a:fillRect/>
          </a:stretch>
        </p:blipFill>
        <p:spPr>
          <a:xfrm>
            <a:off x="301556" y="358523"/>
            <a:ext cx="6230617" cy="9159552"/>
          </a:xfrm>
          <a:prstGeom prst="rect">
            <a:avLst/>
          </a:prstGeom>
        </p:spPr>
      </p:pic>
      <p:sp>
        <p:nvSpPr>
          <p:cNvPr id="6" name="TextBox 5"/>
          <p:cNvSpPr txBox="1"/>
          <p:nvPr/>
        </p:nvSpPr>
        <p:spPr>
          <a:xfrm>
            <a:off x="3325086" y="9545780"/>
            <a:ext cx="301686" cy="369332"/>
          </a:xfrm>
          <a:prstGeom prst="rect">
            <a:avLst/>
          </a:prstGeom>
          <a:noFill/>
        </p:spPr>
        <p:txBody>
          <a:bodyPr wrap="none" rtlCol="0">
            <a:spAutoFit/>
          </a:bodyPr>
          <a:lstStyle/>
          <a:p>
            <a:r>
              <a:rPr lang="en-US" dirty="0"/>
              <a:t>4</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325086" y="9545780"/>
            <a:ext cx="301686" cy="369332"/>
          </a:xfrm>
          <a:prstGeom prst="rect">
            <a:avLst/>
          </a:prstGeom>
          <a:noFill/>
        </p:spPr>
        <p:txBody>
          <a:bodyPr wrap="none" rtlCol="0">
            <a:spAutoFit/>
          </a:bodyPr>
          <a:lstStyle/>
          <a:p>
            <a:r>
              <a:rPr lang="en-US" dirty="0"/>
              <a:t>5</a:t>
            </a:r>
            <a:endParaRPr lang="en-US" dirty="0"/>
          </a:p>
        </p:txBody>
      </p:sp>
      <p:graphicFrame>
        <p:nvGraphicFramePr>
          <p:cNvPr id="2" name="Table 1"/>
          <p:cNvGraphicFramePr>
            <a:graphicFrameLocks noGrp="1"/>
          </p:cNvGraphicFramePr>
          <p:nvPr>
            <p:custDataLst>
              <p:tags r:id="rId2"/>
            </p:custDataLst>
          </p:nvPr>
        </p:nvGraphicFramePr>
        <p:xfrm>
          <a:off x="547370" y="2044700"/>
          <a:ext cx="5832475" cy="6939280"/>
        </p:xfrm>
        <a:graphic>
          <a:graphicData uri="http://schemas.openxmlformats.org/drawingml/2006/table">
            <a:tbl>
              <a:tblPr>
                <a:tableStyleId>{0505E3EF-67EA-436B-97B2-0124C06EBD24}</a:tableStyleId>
              </a:tblPr>
              <a:tblGrid>
                <a:gridCol w="670560"/>
                <a:gridCol w="1826260"/>
                <a:gridCol w="3335655"/>
              </a:tblGrid>
              <a:tr h="60198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Sr. No.</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SUBJECT</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effectLst/>
                          <a:latin typeface="Times New Roman" panose="02020603050405020304" pitchFamily="18" charset="0"/>
                          <a:cs typeface="Times New Roman" panose="02020603050405020304" pitchFamily="18" charset="0"/>
                        </a:rPr>
                        <a:t>BOOKS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50419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1</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rowSpan="2">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ENGLISH</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effectLst/>
                          <a:latin typeface="Times New Roman" panose="02020603050405020304" pitchFamily="18" charset="0"/>
                          <a:cs typeface="Times New Roman" panose="02020603050405020304" pitchFamily="18" charset="0"/>
                        </a:rPr>
                        <a:t>MY GREEN BOOK OF ENGLISH (English Press)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581025">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vMerge="1">
                  <a:tcPr marL="7620" marR="7620" marT="7620" marB="0" anchor="ctr"/>
                </a:tc>
                <a:tc>
                  <a:txBody>
                    <a:bodyPr/>
                    <a:lstStyle/>
                    <a:p>
                      <a:pPr algn="ctr" fontAlgn="ctr"/>
                      <a:r>
                        <a:rPr lang="fr-FR" sz="1600" b="1" i="0" u="none" strike="noStrike" dirty="0">
                          <a:solidFill>
                            <a:srgbClr val="000000"/>
                          </a:solidFill>
                          <a:effectLst/>
                          <a:latin typeface="Times New Roman" panose="02020603050405020304" pitchFamily="18" charset="0"/>
                          <a:cs typeface="Times New Roman" panose="02020603050405020304" pitchFamily="18" charset="0"/>
                        </a:rPr>
                        <a:t>GOOD WITH GRAMMAR </a:t>
                      </a:r>
                      <a:endParaRPr lang="fr-FR"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r>
                        <a:rPr lang="fr-FR" sz="1600" b="1" i="0" u="none" strike="noStrike" dirty="0">
                          <a:solidFill>
                            <a:srgbClr val="000000"/>
                          </a:solidFill>
                          <a:effectLst/>
                          <a:latin typeface="Times New Roman" panose="02020603050405020304" pitchFamily="18" charset="0"/>
                          <a:cs typeface="Times New Roman" panose="02020603050405020304" pitchFamily="18" charset="0"/>
                        </a:rPr>
                        <a:t>(</a:t>
                      </a:r>
                      <a:r>
                        <a:rPr lang="fr-FR" sz="1600" b="1" i="0" u="none" strike="noStrike" dirty="0" err="1">
                          <a:solidFill>
                            <a:srgbClr val="000000"/>
                          </a:solidFill>
                          <a:effectLst/>
                          <a:latin typeface="Times New Roman" panose="02020603050405020304" pitchFamily="18" charset="0"/>
                          <a:cs typeface="Times New Roman" panose="02020603050405020304" pitchFamily="18" charset="0"/>
                        </a:rPr>
                        <a:t>Neuberg</a:t>
                      </a:r>
                      <a:r>
                        <a:rPr lang="fr-FR" sz="1600" b="1" i="0" u="none" strike="noStrike" dirty="0">
                          <a:solidFill>
                            <a:srgbClr val="000000"/>
                          </a:solidFill>
                          <a:effectLst/>
                          <a:latin typeface="Times New Roman" panose="02020603050405020304" pitchFamily="18" charset="0"/>
                          <a:cs typeface="Times New Roman" panose="02020603050405020304" pitchFamily="18" charset="0"/>
                        </a:rPr>
                        <a:t>)</a:t>
                      </a:r>
                      <a:endParaRPr lang="fr-FR"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42799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3</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rowSpan="3">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HINDI</a:t>
                      </a:r>
                      <a:endParaRPr lang="hi-IN" sz="1600" b="1" i="0" u="none" strike="noStrike" dirty="0">
                        <a:solidFill>
                          <a:srgbClr val="000000"/>
                        </a:solidFill>
                        <a:effectLst/>
                        <a:latin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rowSpan="2">
                  <a:txBody>
                    <a:bodyPr/>
                    <a:lstStyle/>
                    <a:p>
                      <a:pPr algn="ctr" fontAlgn="ctr"/>
                      <a:r>
                        <a:rPr lang="hi-IN" sz="1600" b="1" i="0" u="none" strike="noStrike" dirty="0">
                          <a:solidFill>
                            <a:srgbClr val="000000"/>
                          </a:solidFill>
                          <a:effectLst/>
                          <a:latin typeface="Times New Roman" panose="02020603050405020304" pitchFamily="18" charset="0"/>
                        </a:rPr>
                        <a:t>भाषा सेतु </a:t>
                      </a:r>
                      <a:r>
                        <a:rPr lang="en-US" altLang="hi-IN" sz="1600" b="1" i="0" u="none" strike="noStrike" dirty="0">
                          <a:solidFill>
                            <a:srgbClr val="000000"/>
                          </a:solidFill>
                          <a:effectLst/>
                          <a:latin typeface="Times New Roman" panose="02020603050405020304" pitchFamily="18" charset="0"/>
                        </a:rPr>
                        <a:t>(</a:t>
                      </a:r>
                      <a:r>
                        <a:rPr lang="hi-IN" sz="1600" b="1" i="0" u="none" strike="noStrike" dirty="0">
                          <a:solidFill>
                            <a:srgbClr val="000000"/>
                          </a:solidFill>
                          <a:effectLst/>
                          <a:latin typeface="Times New Roman" panose="02020603050405020304" pitchFamily="18" charset="0"/>
                        </a:rPr>
                        <a:t>प्राची पब्लिकेशन </a:t>
                      </a:r>
                      <a:r>
                        <a:rPr lang="en-US" altLang="hi-IN" sz="1600" b="1" i="0" u="none" strike="noStrike" dirty="0">
                          <a:solidFill>
                            <a:srgbClr val="000000"/>
                          </a:solidFill>
                          <a:effectLst/>
                          <a:latin typeface="Times New Roman" panose="02020603050405020304" pitchFamily="18" charset="0"/>
                        </a:rPr>
                        <a:t>)</a:t>
                      </a:r>
                      <a:endParaRPr lang="en-US" altLang="hi-IN" sz="1600" b="1" i="0" u="none" strike="noStrike" dirty="0">
                        <a:solidFill>
                          <a:srgbClr val="000000"/>
                        </a:solidFill>
                        <a:effectLst/>
                        <a:latin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199390">
                <a:tc rowSpan="2">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4</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vMerge="1">
                  <a:tcPr marL="7620" marR="7620" marT="7620" marB="0" anchor="ctr"/>
                </a:tc>
                <a:tc vMerge="1">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416560">
                <a:tc vMerge="1">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hi-IN" sz="1600" b="1" i="0" u="none" strike="noStrike" dirty="0">
                          <a:solidFill>
                            <a:srgbClr val="000000"/>
                          </a:solidFill>
                          <a:effectLst/>
                          <a:latin typeface="Times New Roman" panose="02020603050405020304" pitchFamily="18" charset="0"/>
                        </a:rPr>
                        <a:t>सार्थक हिंदी व्याकरण</a:t>
                      </a:r>
                      <a:endParaRPr lang="hi-IN" sz="1600" b="1" i="0" u="none" strike="noStrike" dirty="0">
                        <a:solidFill>
                          <a:srgbClr val="000000"/>
                        </a:solidFill>
                        <a:effectLst/>
                        <a:latin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73914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5</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solidFill>
                            <a:srgbClr val="000000"/>
                          </a:solidFill>
                          <a:effectLst/>
                          <a:latin typeface="Times New Roman" panose="02020603050405020304" pitchFamily="18" charset="0"/>
                          <a:cs typeface="Times New Roman" panose="02020603050405020304" pitchFamily="18" charset="0"/>
                        </a:rPr>
                        <a:t>MATHEMATICS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u="none" strike="noStrike" dirty="0">
                          <a:effectLst/>
                          <a:latin typeface="Times New Roman" panose="02020603050405020304" pitchFamily="18" charset="0"/>
                          <a:cs typeface="Times New Roman" panose="02020603050405020304" pitchFamily="18" charset="0"/>
                        </a:rPr>
                        <a:t>MATHEMATICS FOUNDATIONAL STAGE (</a:t>
                      </a:r>
                      <a:r>
                        <a:rPr lang="en-US" sz="1600" b="1" u="none" strike="noStrike" dirty="0" err="1">
                          <a:effectLst/>
                          <a:latin typeface="Times New Roman" panose="02020603050405020304" pitchFamily="18" charset="0"/>
                          <a:cs typeface="Times New Roman" panose="02020603050405020304" pitchFamily="18" charset="0"/>
                        </a:rPr>
                        <a:t>Amaira</a:t>
                      </a:r>
                      <a:r>
                        <a:rPr lang="en-US" sz="1600" b="1" u="none" strike="noStrike" dirty="0">
                          <a:effectLst/>
                          <a:latin typeface="Times New Roman" panose="02020603050405020304" pitchFamily="18" charset="0"/>
                          <a:cs typeface="Times New Roman" panose="02020603050405020304" pitchFamily="18" charset="0"/>
                        </a:rPr>
                        <a:t>)</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503555">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6</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EVS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MY GREEN WORLD</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(Millenium’s)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98298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7</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defRPr/>
                      </a:pPr>
                      <a:endParaRPr lang="en-US" sz="1600" b="1" u="none" strike="noStrike" dirty="0">
                        <a:solidFill>
                          <a:srgbClr val="000000"/>
                        </a:solidFill>
                        <a:effectLst/>
                        <a:latin typeface="Times New Roman" panose="02020603050405020304" pitchFamily="18" charset="0"/>
                        <a:cs typeface="Times New Roman" panose="02020603050405020304" pitchFamily="18" charset="0"/>
                      </a:endParaRPr>
                    </a:p>
                    <a:p>
                      <a:pPr marL="0" marR="0" lvl="0" indent="0" algn="ctr" defTabSz="685800" rtl="0" eaLnBrk="1" fontAlgn="ctr" latinLnBrk="0" hangingPunct="1">
                        <a:lnSpc>
                          <a:spcPct val="100000"/>
                        </a:lnSpc>
                        <a:spcBef>
                          <a:spcPts val="0"/>
                        </a:spcBef>
                        <a:spcAft>
                          <a:spcPts val="0"/>
                        </a:spcAft>
                        <a:buClrTx/>
                        <a:buSzTx/>
                        <a:buFontTx/>
                        <a:buNone/>
                        <a:defRPr/>
                      </a:pPr>
                      <a:r>
                        <a:rPr lang="en-US" sz="1600" b="1" u="none" strike="noStrike" dirty="0">
                          <a:solidFill>
                            <a:srgbClr val="000000"/>
                          </a:solidFill>
                          <a:effectLst/>
                          <a:latin typeface="Times New Roman" panose="02020603050405020304" pitchFamily="18" charset="0"/>
                          <a:cs typeface="Times New Roman" panose="02020603050405020304" pitchFamily="18" charset="0"/>
                        </a:rPr>
                        <a:t>GENERAL KNOWLEDGE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GENERAL KNOWLEDGE </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(Future Kids)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50419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8</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REASONING</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REASONING APPTITUDE WITH G.K</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73914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9</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defRPr/>
                      </a:pPr>
                      <a:endParaRPr lang="en-US" sz="1600" b="1" u="none" strike="noStrike" dirty="0">
                        <a:solidFill>
                          <a:srgbClr val="000000"/>
                        </a:solidFill>
                        <a:effectLst/>
                        <a:latin typeface="Times New Roman" panose="02020603050405020304" pitchFamily="18" charset="0"/>
                        <a:cs typeface="Times New Roman" panose="02020603050405020304" pitchFamily="18" charset="0"/>
                      </a:endParaRPr>
                    </a:p>
                    <a:p>
                      <a:pPr marL="0" marR="0" lvl="0" indent="0" algn="ctr" defTabSz="685800" rtl="0" eaLnBrk="1" fontAlgn="ctr" latinLnBrk="0" hangingPunct="1">
                        <a:lnSpc>
                          <a:spcPct val="100000"/>
                        </a:lnSpc>
                        <a:spcBef>
                          <a:spcPts val="0"/>
                        </a:spcBef>
                        <a:spcAft>
                          <a:spcPts val="0"/>
                        </a:spcAft>
                        <a:buClrTx/>
                        <a:buSzTx/>
                        <a:buFontTx/>
                        <a:buNone/>
                        <a:defRPr/>
                      </a:pPr>
                      <a:r>
                        <a:rPr lang="en-US" sz="1600" b="1" u="none" strike="noStrike" dirty="0">
                          <a:solidFill>
                            <a:srgbClr val="000000"/>
                          </a:solidFill>
                          <a:effectLst/>
                          <a:latin typeface="Times New Roman" panose="02020603050405020304" pitchFamily="18" charset="0"/>
                          <a:cs typeface="Times New Roman" panose="02020603050405020304" pitchFamily="18" charset="0"/>
                        </a:rPr>
                        <a:t>COMPUTER</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CYBER KIDS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73914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10</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defRPr/>
                      </a:pP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marL="0" marR="0" lvl="0" indent="0" algn="ctr" defTabSz="685800" rtl="0" eaLnBrk="1" fontAlgn="ctr" latinLnBrk="0" hangingPunct="1">
                        <a:lnSpc>
                          <a:spcPct val="100000"/>
                        </a:lnSpc>
                        <a:spcBef>
                          <a:spcPts val="0"/>
                        </a:spcBef>
                        <a:spcAft>
                          <a:spcPts val="0"/>
                        </a:spcAft>
                        <a:buClrTx/>
                        <a:buSzTx/>
                        <a:buFontTx/>
                        <a:buNone/>
                        <a:defRP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DRAWING</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en-US" sz="1600" dirty="0">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WINGS OF ART</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bl>
          </a:graphicData>
        </a:graphic>
      </p:graphicFrame>
      <p:sp>
        <p:nvSpPr>
          <p:cNvPr id="4" name="Rounded Rectangle 3"/>
          <p:cNvSpPr/>
          <p:nvPr/>
        </p:nvSpPr>
        <p:spPr>
          <a:xfrm>
            <a:off x="1055370" y="559435"/>
            <a:ext cx="4736465" cy="1282700"/>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b="1" dirty="0">
              <a:solidFill>
                <a:srgbClr val="C00000"/>
              </a:solidFill>
              <a:latin typeface="Lucida Calligraphy" panose="03010101010101010101" pitchFamily="66" charset="0"/>
              <a:sym typeface="+mn-ea"/>
            </a:endParaRPr>
          </a:p>
          <a:p>
            <a:pPr algn="ctr"/>
            <a:r>
              <a:rPr lang="en-US" b="1" dirty="0">
                <a:solidFill>
                  <a:srgbClr val="C00000"/>
                </a:solidFill>
                <a:latin typeface="Lucida Calligraphy" panose="03010101010101010101" pitchFamily="66" charset="0"/>
                <a:sym typeface="+mn-ea"/>
              </a:rPr>
              <a:t>SCHOOL RECOMMENDED BOOKS</a:t>
            </a:r>
            <a:br>
              <a:rPr lang="en-US" b="1" dirty="0">
                <a:solidFill>
                  <a:srgbClr val="C00000"/>
                </a:solidFill>
                <a:latin typeface="Lucida Calligraphy" panose="03010101010101010101" pitchFamily="66" charset="0"/>
                <a:sym typeface="+mn-ea"/>
              </a:rPr>
            </a:br>
            <a:endParaRPr lang="en-US" b="1" dirty="0">
              <a:solidFill>
                <a:srgbClr val="C00000"/>
              </a:solidFill>
              <a:latin typeface="Lucida Calligraphy" panose="03010101010101010101" pitchFamily="66" charset="0"/>
              <a:sym typeface="+mn-ea"/>
            </a:endParaRPr>
          </a:p>
          <a:p>
            <a:pPr algn="ctr"/>
            <a:r>
              <a:rPr lang="en-US" b="1" dirty="0">
                <a:solidFill>
                  <a:srgbClr val="C00000"/>
                </a:solidFill>
                <a:latin typeface="Lucida Calligraphy" panose="03010101010101010101" pitchFamily="66" charset="0"/>
                <a:sym typeface="+mn-ea"/>
              </a:rPr>
              <a:t>CLASS- II</a:t>
            </a:r>
            <a:endParaRPr lang="en-US" b="1" dirty="0">
              <a:solidFill>
                <a:srgbClr val="C00000"/>
              </a:solidFill>
              <a:latin typeface="Lucida Calligraphy" panose="03010101010101010101" pitchFamily="66" charset="0"/>
            </a:endParaRPr>
          </a:p>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9829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8"/>
          <p:cNvSpPr/>
          <p:nvPr/>
        </p:nvSpPr>
        <p:spPr bwMode="auto">
          <a:xfrm>
            <a:off x="418465" y="355931"/>
            <a:ext cx="5859145" cy="674370"/>
          </a:xfrm>
          <a:prstGeom prst="ellipseRibbon2">
            <a:avLst/>
          </a:prstGeom>
          <a:solidFill>
            <a:schemeClr val="accent5">
              <a:lumMod val="60000"/>
              <a:lumOff val="40000"/>
            </a:schemeClr>
          </a:solidFill>
          <a:ln w="12700">
            <a:solidFill>
              <a:srgbClr val="95B3D7"/>
            </a:solidFill>
            <a:miter lim="800000"/>
          </a:ln>
          <a:effectLst>
            <a:outerShdw dist="28398" dir="3806097" algn="ctr" rotWithShape="0">
              <a:srgbClr val="243F60">
                <a:alpha val="50000"/>
              </a:srgbClr>
            </a:outerShdw>
          </a:effectLst>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ts val="1000"/>
              </a:spcAft>
              <a:buClrTx/>
              <a:buSzTx/>
              <a:buFontTx/>
              <a:buNone/>
            </a:pPr>
            <a:r>
              <a:rPr kumimoji="0" lang="en-GB" sz="2400" b="1" i="0" u="none" strike="noStrike" cap="none" normalizeH="0" baseline="0" dirty="0">
                <a:ln>
                  <a:noFill/>
                </a:ln>
                <a:effectLst/>
                <a:latin typeface="Lucida Calligraphy" panose="03010101010101010101" pitchFamily="66" charset="0"/>
                <a:cs typeface="Times New Roman" panose="02020603050405020304" pitchFamily="18" charset="0"/>
              </a:rPr>
              <a:t>FIRST TERM</a:t>
            </a:r>
            <a:endParaRPr kumimoji="0" lang="en-US" sz="2800" b="0" i="0" u="none" strike="noStrike" cap="none" normalizeH="0" baseline="0" dirty="0">
              <a:ln>
                <a:noFill/>
              </a:ln>
              <a:effectLst/>
              <a:latin typeface="Lucida Calligraphy" panose="03010101010101010101" pitchFamily="66" charset="0"/>
              <a:cs typeface="Times New Roman" panose="02020603050405020304" pitchFamily="18" charset="0"/>
            </a:endParaRPr>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6</a:t>
            </a:r>
            <a:endParaRPr lang="en-US" dirty="0"/>
          </a:p>
        </p:txBody>
      </p:sp>
      <p:graphicFrame>
        <p:nvGraphicFramePr>
          <p:cNvPr id="9" name="Table 8"/>
          <p:cNvGraphicFramePr>
            <a:graphicFrameLocks noGrp="1"/>
          </p:cNvGraphicFramePr>
          <p:nvPr>
            <p:custDataLst>
              <p:tags r:id="rId2"/>
            </p:custDataLst>
          </p:nvPr>
        </p:nvGraphicFramePr>
        <p:xfrm>
          <a:off x="418465" y="9097645"/>
          <a:ext cx="6059805" cy="361950"/>
        </p:xfrm>
        <a:graphic>
          <a:graphicData uri="http://schemas.openxmlformats.org/drawingml/2006/table">
            <a:tbl>
              <a:tblPr>
                <a:tableStyleId>{8A107856-5554-42FB-B03E-39F5DBC370BA}</a:tableStyleId>
              </a:tblPr>
              <a:tblGrid>
                <a:gridCol w="1308735"/>
                <a:gridCol w="4751070"/>
              </a:tblGrid>
              <a:tr h="361950">
                <a:tc>
                  <a:txBody>
                    <a:bodyPr/>
                    <a:lstStyle/>
                    <a:p>
                      <a:pPr algn="ctr">
                        <a:lnSpc>
                          <a:spcPct val="115000"/>
                        </a:lnSpc>
                        <a:spcAft>
                          <a:spcPts val="0"/>
                        </a:spcAft>
                        <a:buNone/>
                      </a:pPr>
                      <a:r>
                        <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US" alt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59055" marR="0" lvl="0" algn="l" defTabSz="914400" rtl="0" eaLnBrk="1" fontAlgn="ctr" latinLnBrk="0" hangingPunct="1">
                        <a:lnSpc>
                          <a:spcPct val="115000"/>
                        </a:lnSpc>
                        <a:spcBef>
                          <a:spcPts val="0"/>
                        </a:spcBef>
                        <a:spcAft>
                          <a:spcPts val="0"/>
                        </a:spcAft>
                        <a:buClrTx/>
                        <a:buSzTx/>
                        <a:buFontTx/>
                        <a:buNone/>
                        <a:defRPr/>
                      </a:pPr>
                      <a:r>
                        <a:rPr lang="en-US" altLang="en-GB" sz="1400" b="1" u="none"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 ASSESSMENT</a:t>
                      </a:r>
                      <a:endParaRPr lang="en-US" altLang="en-GB" sz="1400" b="1"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2" name="Table 1"/>
          <p:cNvGraphicFramePr>
            <a:graphicFrameLocks noGrp="1"/>
          </p:cNvGraphicFramePr>
          <p:nvPr>
            <p:custDataLst>
              <p:tags r:id="rId3"/>
            </p:custDataLst>
          </p:nvPr>
        </p:nvGraphicFramePr>
        <p:xfrm>
          <a:off x="417195" y="1053465"/>
          <a:ext cx="6061075" cy="7957820"/>
        </p:xfrm>
        <a:graphic>
          <a:graphicData uri="http://schemas.openxmlformats.org/drawingml/2006/table">
            <a:tbl>
              <a:tblPr>
                <a:tableStyleId>{22838BEF-8BB2-4498-84A7-C5851F593DF1}</a:tableStyleId>
              </a:tblPr>
              <a:tblGrid>
                <a:gridCol w="1229360"/>
                <a:gridCol w="4831715"/>
              </a:tblGrid>
              <a:tr h="490220">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MONTH/</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SUBJECT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50227" marR="502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ENGLISH </a:t>
                      </a:r>
                      <a:endPar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50227" marR="5022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853440">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NOTE</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altLang="en-US" sz="1400" dirty="0">
                          <a:latin typeface="Times New Roman" panose="02020603050405020304" pitchFamily="18" charset="0"/>
                          <a:cs typeface="Times New Roman" panose="02020603050405020304" pitchFamily="18" charset="0"/>
                        </a:rPr>
                        <a:t>For Enhancing Reading And Writing Skill: Word Meaning, Dictation Of Difficult Words, Sentence Formation, Question- Answers, Book Exercise And Complete The Lines Of The Poem Will Be Taken.</a:t>
                      </a:r>
                      <a:endParaRPr lang="en-US" altLang="en-US" sz="1400" dirty="0">
                        <a:latin typeface="Times New Roman" panose="02020603050405020304" pitchFamily="18" charset="0"/>
                        <a:cs typeface="Times New Roman" panose="02020603050405020304" pitchFamily="18" charset="0"/>
                      </a:endParaRPr>
                    </a:p>
                  </a:txBody>
                  <a:tcPr marL="48302" marR="483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80160">
                <a:tc>
                  <a:txBody>
                    <a:bodyPr/>
                    <a:lstStyle/>
                    <a:p>
                      <a:pPr algn="ctr">
                        <a:lnSpc>
                          <a:spcPct val="115000"/>
                        </a:lnSpc>
                        <a:spcAft>
                          <a:spcPts val="0"/>
                        </a:spcAft>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APRIL</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1" dirty="0">
                          <a:solidFill>
                            <a:schemeClr val="tx1"/>
                          </a:solidFill>
                          <a:latin typeface="Times New Roman" panose="02020603050405020304" pitchFamily="18" charset="0"/>
                          <a:cs typeface="Times New Roman" panose="02020603050405020304" pitchFamily="18" charset="0"/>
                          <a:sym typeface="+mn-ea"/>
                        </a:rPr>
                        <a:t>Recapitulation:-</a:t>
                      </a:r>
                      <a:r>
                        <a:rPr lang="en-US" sz="1400" b="0" dirty="0">
                          <a:solidFill>
                            <a:schemeClr val="tx1"/>
                          </a:solidFill>
                          <a:latin typeface="Times New Roman" panose="02020603050405020304" pitchFamily="18" charset="0"/>
                          <a:cs typeface="Times New Roman" panose="02020603050405020304" pitchFamily="18" charset="0"/>
                          <a:sym typeface="+mn-ea"/>
                        </a:rPr>
                        <a:t>Sounds </a:t>
                      </a:r>
                      <a:r>
                        <a:rPr lang="en-US" sz="1400" b="0" dirty="0" err="1">
                          <a:solidFill>
                            <a:schemeClr val="tx1"/>
                          </a:solidFill>
                          <a:latin typeface="Times New Roman" panose="02020603050405020304" pitchFamily="18" charset="0"/>
                          <a:cs typeface="Times New Roman" panose="02020603050405020304" pitchFamily="18" charset="0"/>
                          <a:sym typeface="+mn-ea"/>
                        </a:rPr>
                        <a:t>a,e,i,o,u,ay,ee,ai</a:t>
                      </a:r>
                      <a:r>
                        <a:rPr lang="en-US" sz="1400" b="0" dirty="0">
                          <a:solidFill>
                            <a:schemeClr val="tx1"/>
                          </a:solidFill>
                          <a:latin typeface="Times New Roman" panose="02020603050405020304" pitchFamily="18" charset="0"/>
                          <a:cs typeface="Times New Roman" panose="02020603050405020304" pitchFamily="18" charset="0"/>
                          <a:sym typeface="+mn-ea"/>
                        </a:rPr>
                        <a:t>, </a:t>
                      </a:r>
                      <a:r>
                        <a:rPr lang="en-US" sz="1400" b="0" dirty="0" err="1">
                          <a:solidFill>
                            <a:schemeClr val="tx1"/>
                          </a:solidFill>
                          <a:latin typeface="Times New Roman" panose="02020603050405020304" pitchFamily="18" charset="0"/>
                          <a:cs typeface="Times New Roman" panose="02020603050405020304" pitchFamily="18" charset="0"/>
                          <a:sym typeface="+mn-ea"/>
                        </a:rPr>
                        <a:t>oo,ou,oi,ll,ch, sh, th, ing</a:t>
                      </a:r>
                      <a:endParaRPr lang="en-US" sz="1400" b="1" dirty="0">
                        <a:solidFill>
                          <a:schemeClr val="tx1"/>
                        </a:solidFill>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Word Picture Collage-</a:t>
                      </a:r>
                      <a:r>
                        <a:rPr lang="en-US" sz="1400" b="0" baseline="0" dirty="0">
                          <a:solidFill>
                            <a:schemeClr val="tx1"/>
                          </a:solidFill>
                          <a:latin typeface="Times New Roman" panose="02020603050405020304" pitchFamily="18" charset="0"/>
                          <a:cs typeface="Times New Roman" panose="02020603050405020304" pitchFamily="18" charset="0"/>
                          <a:sym typeface="+mn-ea"/>
                        </a:rPr>
                        <a:t>D</a:t>
                      </a:r>
                      <a:r>
                        <a:rPr lang="en-US" sz="1400" b="0" baseline="0" dirty="0">
                          <a:solidFill>
                            <a:schemeClr val="tx1"/>
                          </a:solidFill>
                          <a:latin typeface="Times New Roman" panose="02020603050405020304" pitchFamily="18" charset="0"/>
                          <a:cs typeface="Times New Roman" panose="02020603050405020304" pitchFamily="18" charset="0"/>
                        </a:rPr>
                        <a:t>raw &amp; </a:t>
                      </a:r>
                      <a:r>
                        <a:rPr lang="en-US" sz="1400" b="0" baseline="0" dirty="0" err="1">
                          <a:solidFill>
                            <a:schemeClr val="tx1"/>
                          </a:solidFill>
                          <a:latin typeface="Times New Roman" panose="02020603050405020304" pitchFamily="18" charset="0"/>
                          <a:cs typeface="Times New Roman" panose="02020603050405020304" pitchFamily="18" charset="0"/>
                        </a:rPr>
                        <a:t>Colour</a:t>
                      </a:r>
                      <a:r>
                        <a:rPr lang="en-US" sz="1400" b="0" baseline="0" dirty="0">
                          <a:solidFill>
                            <a:schemeClr val="tx1"/>
                          </a:solidFill>
                          <a:latin typeface="Times New Roman" panose="02020603050405020304" pitchFamily="18" charset="0"/>
                          <a:cs typeface="Times New Roman" panose="02020603050405020304" pitchFamily="18" charset="0"/>
                        </a:rPr>
                        <a:t>  The Pictures of Different Sound Words.</a:t>
                      </a:r>
                      <a:br>
                        <a:rPr lang="en-US" sz="1400" b="0" baseline="0" dirty="0">
                          <a:solidFill>
                            <a:schemeClr val="tx1"/>
                          </a:solidFill>
                          <a:latin typeface="Times New Roman" panose="02020603050405020304" pitchFamily="18" charset="0"/>
                          <a:cs typeface="Times New Roman" panose="02020603050405020304" pitchFamily="18" charset="0"/>
                        </a:rPr>
                      </a:br>
                      <a:r>
                        <a:rPr lang="en-US" sz="1400" b="1" dirty="0">
                          <a:solidFill>
                            <a:schemeClr val="tx1"/>
                          </a:solidFill>
                          <a:latin typeface="Times New Roman" panose="02020603050405020304" pitchFamily="18" charset="0"/>
                          <a:cs typeface="Times New Roman" panose="02020603050405020304" pitchFamily="18" charset="0"/>
                          <a:sym typeface="+mn-ea"/>
                        </a:rPr>
                        <a:t>Presentation:- </a:t>
                      </a:r>
                      <a:r>
                        <a:rPr lang="en-US" sz="1400" b="0" dirty="0">
                          <a:solidFill>
                            <a:schemeClr val="tx1"/>
                          </a:solidFill>
                          <a:latin typeface="Times New Roman" panose="02020603050405020304" pitchFamily="18" charset="0"/>
                          <a:cs typeface="Times New Roman" panose="02020603050405020304" pitchFamily="18" charset="0"/>
                          <a:sym typeface="+mn-ea"/>
                        </a:rPr>
                        <a:t>Ice-Breaking</a:t>
                      </a:r>
                      <a:r>
                        <a:rPr lang="en-US" sz="1400" b="0" baseline="0" dirty="0">
                          <a:solidFill>
                            <a:schemeClr val="tx1"/>
                          </a:solidFill>
                          <a:latin typeface="Times New Roman" panose="02020603050405020304" pitchFamily="18" charset="0"/>
                          <a:cs typeface="Times New Roman" panose="02020603050405020304" pitchFamily="18" charset="0"/>
                          <a:sym typeface="+mn-ea"/>
                        </a:rPr>
                        <a:t> Session.</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solidFill>
                            <a:schemeClr val="tx1"/>
                          </a:solidFill>
                          <a:latin typeface="Times New Roman" panose="02020603050405020304" pitchFamily="18" charset="0"/>
                          <a:cs typeface="Times New Roman" panose="02020603050405020304" pitchFamily="18" charset="0"/>
                          <a:sym typeface="+mn-ea"/>
                        </a:rPr>
                        <a:t>Experiential Learning:- </a:t>
                      </a:r>
                      <a:r>
                        <a:rPr lang="en-US" sz="1400" b="0" dirty="0">
                          <a:solidFill>
                            <a:schemeClr val="tx1"/>
                          </a:solidFill>
                          <a:latin typeface="Times New Roman" panose="02020603050405020304" pitchFamily="18" charset="0"/>
                          <a:cs typeface="Times New Roman" panose="02020603050405020304" pitchFamily="18" charset="0"/>
                        </a:rPr>
                        <a:t>Fun Game- Hopscotch</a:t>
                      </a:r>
                      <a:r>
                        <a:rPr lang="en-US" sz="1400" b="0" baseline="0" dirty="0">
                          <a:solidFill>
                            <a:schemeClr val="tx1"/>
                          </a:solidFill>
                          <a:latin typeface="Times New Roman" panose="02020603050405020304" pitchFamily="18" charset="0"/>
                          <a:cs typeface="Times New Roman" panose="02020603050405020304" pitchFamily="18" charset="0"/>
                        </a:rPr>
                        <a:t> of Letters</a:t>
                      </a:r>
                      <a:endParaRPr lang="en-US" sz="1400" b="0" dirty="0">
                        <a:solidFill>
                          <a:schemeClr val="tx1"/>
                        </a:solidFill>
                        <a:latin typeface="Times New Roman" panose="02020603050405020304" pitchFamily="18" charset="0"/>
                        <a:cs typeface="Times New Roman" panose="02020603050405020304" pitchFamily="18" charset="0"/>
                      </a:endParaRPr>
                    </a:p>
                  </a:txBody>
                  <a:tcPr marL="48302" marR="483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marL="0" algn="ctr" defTabSz="914400" rtl="0" eaLnBrk="1" latinLnBrk="0" hangingPunct="1">
                        <a:lnSpc>
                          <a:spcPct val="115000"/>
                        </a:lnSpc>
                        <a:spcAft>
                          <a:spcPts val="0"/>
                        </a:spcAft>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MAY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altLang="en-US" sz="1400" b="1" dirty="0">
                          <a:solidFill>
                            <a:schemeClr val="tx1"/>
                          </a:solidFill>
                          <a:latin typeface="Times New Roman" panose="02020603050405020304" pitchFamily="18" charset="0"/>
                          <a:cs typeface="Times New Roman" panose="02020603050405020304" pitchFamily="18" charset="0"/>
                        </a:rPr>
                        <a:t>Literature:-</a:t>
                      </a:r>
                      <a:r>
                        <a:rPr lang="en-US" altLang="en-US" sz="1400" b="0" dirty="0">
                          <a:solidFill>
                            <a:schemeClr val="tx1"/>
                          </a:solidFill>
                          <a:latin typeface="Times New Roman" panose="02020603050405020304" pitchFamily="18" charset="0"/>
                          <a:cs typeface="Times New Roman" panose="02020603050405020304" pitchFamily="18" charset="0"/>
                        </a:rPr>
                        <a:t> L-1 Me And My Brother</a:t>
                      </a:r>
                      <a:endParaRPr lang="en-US" altLang="en-US" sz="1400" b="0" dirty="0">
                        <a:solidFill>
                          <a:schemeClr val="tx1"/>
                        </a:solidFill>
                        <a:latin typeface="Times New Roman" panose="02020603050405020304" pitchFamily="18" charset="0"/>
                        <a:cs typeface="Times New Roman" panose="02020603050405020304" pitchFamily="18" charset="0"/>
                      </a:endParaRPr>
                    </a:p>
                    <a:p>
                      <a:r>
                        <a:rPr lang="en-US" altLang="en-US" sz="1400" b="1" dirty="0">
                          <a:solidFill>
                            <a:schemeClr val="tx1"/>
                          </a:solidFill>
                          <a:latin typeface="Times New Roman" panose="02020603050405020304" pitchFamily="18" charset="0"/>
                          <a:cs typeface="Times New Roman" panose="02020603050405020304" pitchFamily="18" charset="0"/>
                        </a:rPr>
                        <a:t>Grammar:-</a:t>
                      </a:r>
                      <a:r>
                        <a:rPr lang="en-US" altLang="en-US" sz="1400" b="0" dirty="0">
                          <a:solidFill>
                            <a:schemeClr val="tx1"/>
                          </a:solidFill>
                          <a:latin typeface="Times New Roman" panose="02020603050405020304" pitchFamily="18" charset="0"/>
                          <a:cs typeface="Times New Roman" panose="02020603050405020304" pitchFamily="18" charset="0"/>
                        </a:rPr>
                        <a:t>  L-1 Naming Words  </a:t>
                      </a:r>
                      <a:endParaRPr lang="en-US" altLang="en-US" sz="1400" b="0" dirty="0">
                        <a:solidFill>
                          <a:schemeClr val="tx1"/>
                        </a:solidFill>
                        <a:latin typeface="Times New Roman" panose="02020603050405020304" pitchFamily="18" charset="0"/>
                        <a:cs typeface="Times New Roman" panose="02020603050405020304" pitchFamily="18" charset="0"/>
                      </a:endParaRPr>
                    </a:p>
                    <a:p>
                      <a:r>
                        <a:rPr lang="en-US" altLang="en-US" sz="1400" b="1" dirty="0">
                          <a:solidFill>
                            <a:schemeClr val="tx1"/>
                          </a:solidFill>
                          <a:latin typeface="Times New Roman" panose="02020603050405020304" pitchFamily="18" charset="0"/>
                          <a:cs typeface="Times New Roman" panose="02020603050405020304" pitchFamily="18" charset="0"/>
                        </a:rPr>
                        <a:t>Writing Skills:-</a:t>
                      </a:r>
                      <a:r>
                        <a:rPr lang="en-US" altLang="en-US" sz="1400" b="0" dirty="0">
                          <a:solidFill>
                            <a:schemeClr val="tx1"/>
                          </a:solidFill>
                          <a:latin typeface="Times New Roman" panose="02020603050405020304" pitchFamily="18" charset="0"/>
                          <a:cs typeface="Times New Roman" panose="02020603050405020304" pitchFamily="18" charset="0"/>
                        </a:rPr>
                        <a:t>  All  About Me, My Pet – Dog</a:t>
                      </a:r>
                      <a:endParaRPr lang="en-US" altLang="en-US" sz="1400" b="0" dirty="0">
                        <a:solidFill>
                          <a:schemeClr val="tx1"/>
                        </a:solidFill>
                        <a:latin typeface="Times New Roman" panose="02020603050405020304" pitchFamily="18" charset="0"/>
                        <a:cs typeface="Times New Roman" panose="02020603050405020304" pitchFamily="18" charset="0"/>
                      </a:endParaRPr>
                    </a:p>
                    <a:p>
                      <a:r>
                        <a:rPr lang="en-US" altLang="en-US" sz="1400" b="1" dirty="0">
                          <a:solidFill>
                            <a:schemeClr val="tx1"/>
                          </a:solidFill>
                          <a:latin typeface="Times New Roman" panose="02020603050405020304" pitchFamily="18" charset="0"/>
                          <a:cs typeface="Times New Roman" panose="02020603050405020304" pitchFamily="18" charset="0"/>
                        </a:rPr>
                        <a:t>Art Integration:-</a:t>
                      </a:r>
                      <a:r>
                        <a:rPr lang="en-US" altLang="en-US" sz="1400" b="0" dirty="0">
                          <a:solidFill>
                            <a:schemeClr val="tx1"/>
                          </a:solidFill>
                          <a:latin typeface="Times New Roman" panose="02020603050405020304" pitchFamily="18" charset="0"/>
                          <a:cs typeface="Times New Roman" panose="02020603050405020304" pitchFamily="18" charset="0"/>
                        </a:rPr>
                        <a:t> </a:t>
                      </a:r>
                      <a:r>
                        <a:rPr lang="en-US" altLang="en-US" sz="1400" b="1" dirty="0">
                          <a:solidFill>
                            <a:schemeClr val="tx1"/>
                          </a:solidFill>
                          <a:latin typeface="Times New Roman" panose="02020603050405020304" pitchFamily="18" charset="0"/>
                          <a:cs typeface="Times New Roman" panose="02020603050405020304" pitchFamily="18" charset="0"/>
                        </a:rPr>
                        <a:t>Naming Words Garden-</a:t>
                      </a:r>
                      <a:r>
                        <a:rPr lang="en-US" altLang="en-US" sz="1400" b="0" dirty="0">
                          <a:solidFill>
                            <a:schemeClr val="tx1"/>
                          </a:solidFill>
                          <a:latin typeface="Times New Roman" panose="02020603050405020304" pitchFamily="18" charset="0"/>
                          <a:cs typeface="Times New Roman" panose="02020603050405020304" pitchFamily="18" charset="0"/>
                        </a:rPr>
                        <a:t>Draw a garden/class room with different things you see there.</a:t>
                      </a:r>
                      <a:endParaRPr lang="en-US" altLang="en-US" sz="1400" b="0" dirty="0">
                        <a:solidFill>
                          <a:schemeClr val="tx1"/>
                        </a:solidFill>
                        <a:latin typeface="Times New Roman" panose="02020603050405020304" pitchFamily="18" charset="0"/>
                        <a:cs typeface="Times New Roman" panose="02020603050405020304" pitchFamily="18" charset="0"/>
                      </a:endParaRPr>
                    </a:p>
                    <a:p>
                      <a:r>
                        <a:rPr lang="en-US" altLang="en-US" sz="1400" b="1" dirty="0">
                          <a:solidFill>
                            <a:schemeClr val="tx1"/>
                          </a:solidFill>
                          <a:latin typeface="Times New Roman" panose="02020603050405020304" pitchFamily="18" charset="0"/>
                          <a:cs typeface="Times New Roman" panose="02020603050405020304" pitchFamily="18" charset="0"/>
                        </a:rPr>
                        <a:t>Presentation:-</a:t>
                      </a:r>
                      <a:r>
                        <a:rPr lang="en-US" altLang="en-US" sz="1400" b="0" dirty="0">
                          <a:solidFill>
                            <a:schemeClr val="tx1"/>
                          </a:solidFill>
                          <a:latin typeface="Times New Roman" panose="02020603050405020304" pitchFamily="18" charset="0"/>
                          <a:cs typeface="Times New Roman" panose="02020603050405020304" pitchFamily="18" charset="0"/>
                        </a:rPr>
                        <a:t> Students Will Speak Few Lines About Their Family.</a:t>
                      </a:r>
                      <a:endParaRPr lang="en-US" altLang="en-US" sz="1400" b="0" dirty="0">
                        <a:solidFill>
                          <a:schemeClr val="tx1"/>
                        </a:solidFill>
                        <a:latin typeface="Times New Roman" panose="02020603050405020304" pitchFamily="18" charset="0"/>
                        <a:cs typeface="Times New Roman" panose="02020603050405020304" pitchFamily="18" charset="0"/>
                      </a:endParaRPr>
                    </a:p>
                    <a:p>
                      <a:r>
                        <a:rPr lang="en-US" altLang="en-US" sz="1400" b="1" dirty="0">
                          <a:solidFill>
                            <a:schemeClr val="tx1"/>
                          </a:solidFill>
                          <a:latin typeface="Times New Roman" panose="02020603050405020304" pitchFamily="18" charset="0"/>
                          <a:cs typeface="Times New Roman" panose="02020603050405020304" pitchFamily="18" charset="0"/>
                        </a:rPr>
                        <a:t>Experiential Learning:-</a:t>
                      </a:r>
                      <a:r>
                        <a:rPr lang="en-US" altLang="en-US" sz="1400" b="0" dirty="0">
                          <a:solidFill>
                            <a:schemeClr val="tx1"/>
                          </a:solidFill>
                          <a:latin typeface="Times New Roman" panose="02020603050405020304" pitchFamily="18" charset="0"/>
                          <a:cs typeface="Times New Roman" panose="02020603050405020304" pitchFamily="18" charset="0"/>
                        </a:rPr>
                        <a:t> Noun Charade</a:t>
                      </a:r>
                      <a:endParaRPr lang="en-US" altLang="en-US" sz="1400" b="0" dirty="0">
                        <a:solidFill>
                          <a:schemeClr val="tx1"/>
                        </a:solidFill>
                        <a:latin typeface="Times New Roman" panose="02020603050405020304" pitchFamily="18" charset="0"/>
                        <a:cs typeface="Times New Roman" panose="02020603050405020304" pitchFamily="18" charset="0"/>
                      </a:endParaRPr>
                    </a:p>
                  </a:txBody>
                  <a:tcPr marL="48302" marR="483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20240">
                <a:tc>
                  <a:txBody>
                    <a:bodyPr/>
                    <a:lstStyle/>
                    <a:p>
                      <a:pPr marL="0" algn="ctr" defTabSz="914400" rtl="0" eaLnBrk="1" latinLnBrk="0" hangingPunct="1">
                        <a:lnSpc>
                          <a:spcPct val="115000"/>
                        </a:lnSpc>
                        <a:spcAft>
                          <a:spcPts val="0"/>
                        </a:spcAft>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1" dirty="0">
                          <a:solidFill>
                            <a:schemeClr val="tx1"/>
                          </a:solidFill>
                          <a:latin typeface="Times New Roman" panose="02020603050405020304" pitchFamily="18" charset="0"/>
                          <a:cs typeface="Times New Roman" panose="02020603050405020304" pitchFamily="18" charset="0"/>
                          <a:sym typeface="+mn-ea"/>
                        </a:rPr>
                        <a:t>Literature- </a:t>
                      </a:r>
                      <a:r>
                        <a:rPr lang="en-US" sz="1400" b="0" dirty="0">
                          <a:solidFill>
                            <a:schemeClr val="tx1"/>
                          </a:solidFill>
                          <a:latin typeface="Times New Roman" panose="02020603050405020304" pitchFamily="18" charset="0"/>
                          <a:cs typeface="Times New Roman" panose="02020603050405020304" pitchFamily="18" charset="0"/>
                          <a:sym typeface="+mn-ea"/>
                        </a:rPr>
                        <a:t>L-2 A Trip to Grandma’s House</a:t>
                      </a:r>
                      <a:endParaRPr lang="en-US" sz="1400" b="1" dirty="0">
                        <a:solidFill>
                          <a:schemeClr val="tx1"/>
                        </a:solidFill>
                        <a:latin typeface="Times New Roman" panose="02020603050405020304" pitchFamily="18" charset="0"/>
                        <a:cs typeface="Times New Roman" panose="02020603050405020304" pitchFamily="18" charset="0"/>
                        <a:sym typeface="+mn-ea"/>
                      </a:endParaRPr>
                    </a:p>
                    <a:p>
                      <a:r>
                        <a:rPr lang="en-US" sz="1400" b="1" dirty="0">
                          <a:solidFill>
                            <a:schemeClr val="tx1"/>
                          </a:solidFill>
                          <a:latin typeface="Times New Roman" panose="02020603050405020304" pitchFamily="18" charset="0"/>
                          <a:cs typeface="Times New Roman" panose="02020603050405020304" pitchFamily="18" charset="0"/>
                          <a:sym typeface="+mn-ea"/>
                        </a:rPr>
                        <a:t>Poem</a:t>
                      </a:r>
                      <a:r>
                        <a:rPr lang="en-US" sz="1400" b="1" baseline="0" dirty="0">
                          <a:solidFill>
                            <a:schemeClr val="tx1"/>
                          </a:solidFill>
                          <a:latin typeface="Times New Roman" panose="02020603050405020304" pitchFamily="18" charset="0"/>
                          <a:cs typeface="Times New Roman" panose="02020603050405020304" pitchFamily="18" charset="0"/>
                          <a:sym typeface="+mn-ea"/>
                        </a:rPr>
                        <a:t>- </a:t>
                      </a:r>
                      <a:r>
                        <a:rPr lang="en-US" sz="1400" b="0" baseline="0" dirty="0">
                          <a:solidFill>
                            <a:schemeClr val="tx1"/>
                          </a:solidFill>
                          <a:latin typeface="Times New Roman" panose="02020603050405020304" pitchFamily="18" charset="0"/>
                          <a:cs typeface="Times New Roman" panose="02020603050405020304" pitchFamily="18" charset="0"/>
                          <a:sym typeface="+mn-ea"/>
                        </a:rPr>
                        <a:t>L-3</a:t>
                      </a:r>
                      <a:r>
                        <a:rPr lang="en-US" sz="1400" b="1" baseline="0" dirty="0">
                          <a:solidFill>
                            <a:schemeClr val="tx1"/>
                          </a:solidFill>
                          <a:latin typeface="Times New Roman" panose="02020603050405020304" pitchFamily="18" charset="0"/>
                          <a:cs typeface="Times New Roman" panose="02020603050405020304" pitchFamily="18" charset="0"/>
                          <a:sym typeface="+mn-ea"/>
                        </a:rPr>
                        <a:t> </a:t>
                      </a:r>
                      <a:r>
                        <a:rPr lang="en-US" sz="1400" baseline="0" dirty="0">
                          <a:solidFill>
                            <a:schemeClr val="tx1"/>
                          </a:solidFill>
                          <a:latin typeface="Times New Roman" panose="02020603050405020304" pitchFamily="18" charset="0"/>
                          <a:cs typeface="Times New Roman" panose="02020603050405020304" pitchFamily="18" charset="0"/>
                          <a:sym typeface="+mn-ea"/>
                        </a:rPr>
                        <a:t>Our Classroom</a:t>
                      </a:r>
                      <a:endParaRPr lang="en-US" sz="1400" baseline="0" dirty="0">
                        <a:solidFill>
                          <a:schemeClr val="tx1"/>
                        </a:solidFill>
                        <a:latin typeface="Times New Roman" panose="02020603050405020304" pitchFamily="18" charset="0"/>
                        <a:cs typeface="Times New Roman" panose="02020603050405020304" pitchFamily="18" charset="0"/>
                        <a:sym typeface="+mn-ea"/>
                      </a:endParaRPr>
                    </a:p>
                    <a:p>
                      <a:r>
                        <a:rPr lang="en-US" sz="1400" b="1" dirty="0">
                          <a:solidFill>
                            <a:schemeClr val="tx1"/>
                          </a:solidFill>
                          <a:latin typeface="Times New Roman" panose="02020603050405020304" pitchFamily="18" charset="0"/>
                          <a:cs typeface="Times New Roman" panose="02020603050405020304" pitchFamily="18" charset="0"/>
                          <a:sym typeface="+mn-ea"/>
                        </a:rPr>
                        <a:t>Grammar- L</a:t>
                      </a:r>
                      <a:r>
                        <a:rPr lang="en-US" sz="1400" b="0" dirty="0">
                          <a:solidFill>
                            <a:schemeClr val="tx1"/>
                          </a:solidFill>
                          <a:latin typeface="Times New Roman" panose="02020603050405020304" pitchFamily="18" charset="0"/>
                          <a:cs typeface="Times New Roman" panose="02020603050405020304" pitchFamily="18" charset="0"/>
                          <a:sym typeface="+mn-ea"/>
                        </a:rPr>
                        <a:t>-2 Special Names, L-3 A or An ?</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r>
                        <a:rPr lang="en-US" sz="1400" b="1" dirty="0">
                          <a:solidFill>
                            <a:schemeClr val="tx1"/>
                          </a:solidFill>
                          <a:latin typeface="Times New Roman" panose="02020603050405020304" pitchFamily="18" charset="0"/>
                          <a:cs typeface="Times New Roman" panose="02020603050405020304" pitchFamily="18" charset="0"/>
                          <a:sym typeface="+mn-ea"/>
                        </a:rPr>
                        <a:t>Writing Skills-</a:t>
                      </a:r>
                      <a:r>
                        <a:rPr lang="en-US" sz="1400" dirty="0">
                          <a:solidFill>
                            <a:schemeClr val="tx1"/>
                          </a:solidFill>
                          <a:latin typeface="Times New Roman" panose="02020603050405020304" pitchFamily="18" charset="0"/>
                          <a:cs typeface="Times New Roman" panose="02020603050405020304" pitchFamily="18" charset="0"/>
                          <a:sym typeface="+mn-ea"/>
                        </a:rPr>
                        <a:t> My Self, My Favorite Fruit / vegetable, My</a:t>
                      </a:r>
                      <a:r>
                        <a:rPr lang="en-US" sz="1400" baseline="0" dirty="0">
                          <a:solidFill>
                            <a:schemeClr val="tx1"/>
                          </a:solidFill>
                          <a:latin typeface="Times New Roman" panose="02020603050405020304" pitchFamily="18" charset="0"/>
                          <a:cs typeface="Times New Roman" panose="02020603050405020304" pitchFamily="18" charset="0"/>
                          <a:sym typeface="+mn-ea"/>
                        </a:rPr>
                        <a:t> Birthday Party</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a:t>
                      </a:r>
                      <a:r>
                        <a:rPr lang="en-US" sz="1400" b="1" baseline="0" dirty="0">
                          <a:solidFill>
                            <a:schemeClr val="tx1"/>
                          </a:solidFill>
                          <a:latin typeface="Times New Roman" panose="02020603050405020304" pitchFamily="18" charset="0"/>
                          <a:cs typeface="Times New Roman" panose="02020603050405020304" pitchFamily="18" charset="0"/>
                          <a:sym typeface="+mn-ea"/>
                        </a:rPr>
                        <a:t> </a:t>
                      </a:r>
                      <a:r>
                        <a:rPr lang="en-US" altLang="en-US" sz="1400" b="1" dirty="0">
                          <a:solidFill>
                            <a:schemeClr val="tx1"/>
                          </a:solidFill>
                          <a:latin typeface="Times New Roman" panose="02020603050405020304" pitchFamily="18" charset="0"/>
                          <a:cs typeface="Times New Roman" panose="02020603050405020304" pitchFamily="18" charset="0"/>
                          <a:sym typeface="+mn-ea"/>
                        </a:rPr>
                        <a:t>Generations of Greatness-</a:t>
                      </a:r>
                      <a:r>
                        <a:rPr lang="en-US" altLang="en-US" sz="1400" dirty="0">
                          <a:solidFill>
                            <a:schemeClr val="tx1"/>
                          </a:solidFill>
                          <a:latin typeface="Times New Roman" panose="02020603050405020304" pitchFamily="18" charset="0"/>
                          <a:cs typeface="Times New Roman" panose="02020603050405020304" pitchFamily="18" charset="0"/>
                          <a:sym typeface="+mn-ea"/>
                        </a:rPr>
                        <a:t> Make a collage of character traits of your Grandfather/Grandmother.</a:t>
                      </a:r>
                      <a:endParaRPr lang="en-US" altLang="en-US" sz="1400" dirty="0">
                        <a:solidFill>
                          <a:schemeClr val="tx1"/>
                        </a:solidFill>
                        <a:latin typeface="Times New Roman" panose="02020603050405020304" pitchFamily="18" charset="0"/>
                        <a:cs typeface="Times New Roman" panose="02020603050405020304" pitchFamily="18" charset="0"/>
                        <a:sym typeface="+mn-ea"/>
                      </a:endParaRPr>
                    </a:p>
                    <a:p>
                      <a:pPr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Presentation:- </a:t>
                      </a:r>
                      <a:r>
                        <a:rPr lang="en-US" sz="1400" dirty="0">
                          <a:solidFill>
                            <a:schemeClr val="tx1"/>
                          </a:solidFill>
                          <a:latin typeface="Times New Roman" panose="02020603050405020304" pitchFamily="18" charset="0"/>
                          <a:cs typeface="Times New Roman" panose="02020603050405020304" pitchFamily="18" charset="0"/>
                          <a:sym typeface="+mn-ea"/>
                        </a:rPr>
                        <a:t>Show &amp; Tell Activity on My Favorite Fruit</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solidFill>
                            <a:schemeClr val="tx1"/>
                          </a:solidFill>
                          <a:latin typeface="Times New Roman" panose="02020603050405020304" pitchFamily="18" charset="0"/>
                          <a:cs typeface="Times New Roman" panose="02020603050405020304" pitchFamily="18" charset="0"/>
                          <a:sym typeface="+mn-ea"/>
                        </a:rPr>
                        <a:t>Experiential Learning:</a:t>
                      </a:r>
                      <a:r>
                        <a:rPr lang="en-US" sz="1400" b="1" baseline="0" dirty="0">
                          <a:solidFill>
                            <a:schemeClr val="tx1"/>
                          </a:solidFill>
                          <a:latin typeface="Times New Roman" panose="02020603050405020304" pitchFamily="18" charset="0"/>
                          <a:cs typeface="Times New Roman" panose="02020603050405020304" pitchFamily="18" charset="0"/>
                          <a:sym typeface="+mn-ea"/>
                        </a:rPr>
                        <a:t> </a:t>
                      </a:r>
                      <a:r>
                        <a:rPr lang="en-US" sz="1400" b="0" baseline="0" dirty="0">
                          <a:solidFill>
                            <a:schemeClr val="tx1"/>
                          </a:solidFill>
                          <a:latin typeface="Times New Roman" panose="02020603050405020304" pitchFamily="18" charset="0"/>
                          <a:cs typeface="Times New Roman" panose="02020603050405020304" pitchFamily="18" charset="0"/>
                          <a:sym typeface="+mn-ea"/>
                        </a:rPr>
                        <a:t>Noun Scavenger Game</a:t>
                      </a:r>
                      <a:endParaRPr lang="en-US" sz="1400" b="0" dirty="0">
                        <a:solidFill>
                          <a:schemeClr val="tx1"/>
                        </a:solidFill>
                        <a:latin typeface="Times New Roman" panose="02020603050405020304" pitchFamily="18" charset="0"/>
                        <a:cs typeface="Times New Roman" panose="02020603050405020304" pitchFamily="18" charset="0"/>
                      </a:endParaRPr>
                    </a:p>
                  </a:txBody>
                  <a:tcPr marL="48302" marR="483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marL="0" marR="0" lvl="0" indent="0" algn="ctr"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Literature- </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L-4 The Cat with no Tail</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Poem</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L-5 The Swing</a:t>
                      </a:r>
                      <a:endPar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Grammar-</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L-15 This, That, These, Those,L-4 One or Many ?</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Writing Skills-</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Rainy Day, My Riding Partner- My Bicycle</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Art Integration:- On The Wings of Imagination- </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Draw and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colour</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 a picture of your favourite pet.( with the help of numbers)</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Presentation:- </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Poem Recitation Competition</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Experiential Learning: </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mn-ea"/>
                        </a:rPr>
                        <a:t>Bingo Game - One and Many</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48302" marR="483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9829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7</a:t>
            </a:r>
            <a:endParaRPr lang="en-US" dirty="0"/>
          </a:p>
        </p:txBody>
      </p:sp>
      <p:graphicFrame>
        <p:nvGraphicFramePr>
          <p:cNvPr id="4" name="Table 3"/>
          <p:cNvGraphicFramePr>
            <a:graphicFrameLocks noGrp="1"/>
          </p:cNvGraphicFramePr>
          <p:nvPr>
            <p:custDataLst>
              <p:tags r:id="rId2"/>
            </p:custDataLst>
          </p:nvPr>
        </p:nvGraphicFramePr>
        <p:xfrm>
          <a:off x="385445" y="464185"/>
          <a:ext cx="6109970" cy="7333615"/>
        </p:xfrm>
        <a:graphic>
          <a:graphicData uri="http://schemas.openxmlformats.org/drawingml/2006/table">
            <a:tbl>
              <a:tblPr>
                <a:tableStyleId>{16D9F66E-5EB9-4882-86FB-DCBF35E3C3E4}</a:tableStyleId>
              </a:tblPr>
              <a:tblGrid>
                <a:gridCol w="1280160"/>
                <a:gridCol w="4829810"/>
              </a:tblGrid>
              <a:tr h="249555">
                <a:tc>
                  <a:txBody>
                    <a:bodyPr/>
                    <a:lstStyle/>
                    <a:p>
                      <a:pPr algn="ctr">
                        <a:lnSpc>
                          <a:spcPct val="115000"/>
                        </a:lnSpc>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महीना / विषय</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हिंदी</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490220">
                <a:tc>
                  <a:txBody>
                    <a:bodyPr/>
                    <a:lstStyle/>
                    <a:p>
                      <a:pPr algn="ctr">
                        <a:lnSpc>
                          <a:spcPct val="115000"/>
                        </a:lnSpc>
                        <a:spcAft>
                          <a:spcPts val="0"/>
                        </a:spcAft>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नोट :- </a:t>
                      </a:r>
                      <a:endParaRPr lang="en-GB" sz="1400" b="1"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defRPr/>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सभी पाठों के कठिन शब्दों का श्रुतलेख</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शब्दार्थ, प्रश्न-उत्तर, वाक्य रचना, कविता की पंक्तियाँ तथा पाठ के अभ्यास लिए जाएंगे</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I</a:t>
                      </a:r>
                      <a:endParaRPr lang="en-GB"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66800">
                <a:tc>
                  <a:txBody>
                    <a:bodyPr/>
                    <a:lstStyle/>
                    <a:p>
                      <a:pPr marL="111125" algn="l">
                        <a:lnSpc>
                          <a:spcPct val="100000"/>
                        </a:lnSpc>
                        <a:spcBef>
                          <a:spcPts val="0"/>
                        </a:spcBef>
                        <a:spcAft>
                          <a:spcPts val="0"/>
                        </a:spcAft>
                        <a:buClrTx/>
                        <a:buSzTx/>
                        <a:buFontTx/>
                      </a:pPr>
                      <a:r>
                        <a:rPr lang="en-US" sz="1400" b="1">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अप्रैल</a:t>
                      </a:r>
                      <a:endPar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पाठ्यपुस्तक:-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-1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वर्णमाला</a:t>
                      </a:r>
                      <a:r>
                        <a:rPr lang="en-GB"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-2</a:t>
                      </a:r>
                      <a:r>
                        <a:rPr lang="en-GB"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आओ पढ़ें वर्णों का जोड़</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endPar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-3</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आ की मात्रा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-4</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इ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की मात्रा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-5</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ई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की मात्रा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-6</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सबीना की बकरी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-7</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उ की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मात्रा</a:t>
                      </a:r>
                      <a:endParaRPr lang="en-GB"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एकीकरण</a:t>
                      </a: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स्वर व्यंजन की जादुई टोपी -  स्वर और व्यंजन की सहायता से शब्दों का निर्माण करवाया जाएगा ।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493520">
                <a:tc>
                  <a:txBody>
                    <a:bodyPr/>
                    <a:lstStyle/>
                    <a:p>
                      <a:pPr algn="ctr">
                        <a:lnSpc>
                          <a:spcPct val="115000"/>
                        </a:lnSpc>
                        <a:spcAft>
                          <a:spcPts val="0"/>
                        </a:spcAft>
                        <a:buClrTx/>
                        <a:buSzTx/>
                        <a:buFontTx/>
                        <a:buNone/>
                      </a:pPr>
                      <a:r>
                        <a:rPr lang="hi-IN" sz="1400" b="1" dirty="0">
                          <a:latin typeface="Nirmala UI" panose="020B0502040204020203" pitchFamily="34" charset="0"/>
                          <a:ea typeface="Nirmala UI" panose="020B0502040204020203" pitchFamily="34" charset="0"/>
                          <a:cs typeface="Nirmala UI" panose="020B0502040204020203" pitchFamily="34" charset="0"/>
                        </a:rPr>
                        <a:t>मई</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-8</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कुमुद की चुहिया</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पाठ- 9</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ऊ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की मात्रा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10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जूही का झूला</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11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ए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की मात्रा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-12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मेला</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13</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ऐ</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की मात्रा </a:t>
                      </a:r>
                      <a:endPar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 प्रिय दोस्त</a:t>
                      </a:r>
                      <a:r>
                        <a:rPr lang="en-US"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a:t>
                      </a:r>
                      <a:r>
                        <a:rPr lang="en-US"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 ,</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मेरा प्रिय खिलौना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एकीकरण-</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ममता का आँगन - मेरी माँ - अपनी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 की तस्वीर का फ्रेम बनाओ </a:t>
                      </a:r>
                      <a:r>
                        <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I</a:t>
                      </a:r>
                      <a:endPar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lvl="0" indent="0" algn="l" defTabSz="685800" rtl="0" eaLnBrk="1" fontAlgn="auto" latinLnBrk="0" hangingPunct="1">
                        <a:lnSpc>
                          <a:spcPct val="100000"/>
                        </a:lnSpc>
                        <a:spcBef>
                          <a:spcPts val="0"/>
                        </a:spcBef>
                        <a:spcAft>
                          <a:spcPts val="0"/>
                        </a:spcAft>
                        <a:buClrTx/>
                        <a:buSzTx/>
                        <a:buFontTx/>
                        <a:buNone/>
                        <a:defRPr/>
                      </a:pPr>
                      <a:r>
                        <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प्रस्तुतीकरण</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अपने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पिता से सम्बंधित कुछ पंक्तियाँ बोले </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I</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80160">
                <a:tc>
                  <a:txBody>
                    <a:bodyPr/>
                    <a:lstStyle/>
                    <a:p>
                      <a:pPr marL="0" marR="0" indent="0" algn="ctr" defTabSz="685800" rtl="0" eaLnBrk="1" fontAlgn="auto" latinLnBrk="0" hangingPunct="1">
                        <a:lnSpc>
                          <a:spcPct val="115000"/>
                        </a:lnSpc>
                        <a:spcBef>
                          <a:spcPts val="0"/>
                        </a:spcBef>
                        <a:spcAft>
                          <a:spcPts val="0"/>
                        </a:spcAft>
                        <a:buClrTx/>
                        <a:buSzTx/>
                        <a:buFontTx/>
                        <a:buNone/>
                        <a:defRPr/>
                      </a:pPr>
                      <a:r>
                        <a:rPr lang="hi-IN" sz="1400" b="1" dirty="0">
                          <a:latin typeface="Nirmala UI" panose="020B0502040204020203" pitchFamily="34" charset="0"/>
                          <a:ea typeface="Nirmala UI" panose="020B0502040204020203" pitchFamily="34" charset="0"/>
                          <a:cs typeface="Nirmala UI" panose="020B0502040204020203" pitchFamily="34" charset="0"/>
                        </a:rPr>
                        <a:t>जुलाई</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p>
                      <a:pPr algn="ctr">
                        <a:lnSpc>
                          <a:spcPct val="115000"/>
                        </a:lnSpc>
                        <a:spcAft>
                          <a:spcPts val="0"/>
                        </a:spcAft>
                        <a:buClrTx/>
                        <a:buSzTx/>
                        <a:buFontTx/>
                        <a:buNone/>
                      </a:pP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 -14</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बैजनाथ आया</a:t>
                      </a:r>
                      <a:r>
                        <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पाठ- 15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ओ</a:t>
                      </a:r>
                      <a:r>
                        <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16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मोहन का घोडा</a:t>
                      </a:r>
                      <a:r>
                        <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 </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17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औ</a:t>
                      </a:r>
                      <a:r>
                        <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 -18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रौनक की मौसी मौसा</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- 1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भाषा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- 2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अक्षर ज्ञान</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10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अंक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कक्षा का प्रथम दिन, मेरा विद्यालय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एकीकरण-</a:t>
                      </a:r>
                      <a:r>
                        <a:rPr lang="en-US" sz="1400" b="0" u="none"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0" u="none"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औ की मात्रा से सम्बंधित चित्र बनाकर रंग भरो </a:t>
                      </a:r>
                      <a:r>
                        <a:rPr lang="en-US" sz="1400" b="0" u="none"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I</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प्रस्तुतीकरण-</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 यादें</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ग्रीष्मावकाश का अनुभव साझा करो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I</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06880">
                <a:tc>
                  <a:txBody>
                    <a:bodyPr/>
                    <a:lstStyle/>
                    <a:p>
                      <a:pPr marL="0" marR="0" indent="0" algn="ctr" defTabSz="685800" rtl="0" eaLnBrk="1" fontAlgn="auto" latinLnBrk="0" hangingPunct="1">
                        <a:lnSpc>
                          <a:spcPct val="115000"/>
                        </a:lnSpc>
                        <a:spcBef>
                          <a:spcPts val="0"/>
                        </a:spcBef>
                        <a:spcAft>
                          <a:spcPts val="0"/>
                        </a:spcAft>
                        <a:buClrTx/>
                        <a:buSzTx/>
                        <a:buFontTx/>
                        <a:buNone/>
                        <a:defRPr/>
                      </a:pPr>
                      <a:r>
                        <a:rPr lang="hi-IN" sz="1400" b="1" dirty="0">
                          <a:latin typeface="Nirmala UI" panose="020B0502040204020203" pitchFamily="34" charset="0"/>
                          <a:ea typeface="Nirmala UI" panose="020B0502040204020203" pitchFamily="34" charset="0"/>
                          <a:cs typeface="Nirmala UI" panose="020B0502040204020203" pitchFamily="34" charset="0"/>
                        </a:rPr>
                        <a:t>अगस्त </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p>
                      <a:pPr algn="ctr">
                        <a:lnSpc>
                          <a:spcPct val="115000"/>
                        </a:lnSpc>
                        <a:spcAft>
                          <a:spcPts val="0"/>
                        </a:spcAft>
                        <a:buClrTx/>
                        <a:buSzTx/>
                        <a:buFontTx/>
                        <a:buNone/>
                      </a:pP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-19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अं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की मात्रा</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पाठ- 20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सुंदर भारत</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21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चन्द्रबिन्दु</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22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गाँव का ऊँट</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23</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अ</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endPar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-11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फल सब्ज़ी,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पाठ- 3</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मात्रा ज्ञान ,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- 4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संज्ञा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स्वतंत्रता दिवस </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रिश्तों का अनोखा बंधन</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रक्षा बंधन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lvl="0" indent="0" algn="l" defTabSz="685800" rtl="0" eaLnBrk="1" fontAlgn="auto" latinLnBrk="0" hangingPunct="1">
                        <a:lnSpc>
                          <a:spcPct val="100000"/>
                        </a:lnSpc>
                        <a:spcBef>
                          <a:spcPts val="0"/>
                        </a:spcBef>
                        <a:spcAft>
                          <a:spcPts val="0"/>
                        </a:spcAft>
                        <a:buClrTx/>
                        <a:buSzTx/>
                        <a:buFontTx/>
                        <a:buNone/>
                        <a:defRPr/>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एकीकरण-</a:t>
                      </a:r>
                      <a:r>
                        <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संज्ञा का पेड़ - </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संज्ञा</a:t>
                      </a:r>
                      <a:r>
                        <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 को श्रेणियों मे बाटें ।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प्रस्तुतीकरण</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396875" marR="0" indent="-285750" algn="l">
                        <a:lnSpc>
                          <a:spcPct val="100000"/>
                        </a:lnSpc>
                        <a:spcBef>
                          <a:spcPts val="0"/>
                        </a:spcBef>
                        <a:spcAft>
                          <a:spcPts val="0"/>
                        </a:spcAft>
                        <a:buClrTx/>
                        <a:buSzTx/>
                        <a:buFont typeface="Wingdings" panose="05000000000000000000" charset="0"/>
                        <a:buChar char="Ø"/>
                      </a:pP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रक्षा बंधन की कविता का प्रस्तुतीकरण </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I</a:t>
                      </a:r>
                      <a:endPar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46480">
                <a:tc>
                  <a:txBody>
                    <a:bodyPr/>
                    <a:p>
                      <a:pPr algn="ctr">
                        <a:lnSpc>
                          <a:spcPct val="115000"/>
                        </a:lnSpc>
                        <a:spcAft>
                          <a:spcPts val="0"/>
                        </a:spcAft>
                        <a:buClrTx/>
                        <a:buSzTx/>
                        <a:buFontTx/>
                        <a:buNone/>
                      </a:pPr>
                      <a:r>
                        <a:rPr lang="hi-IN" sz="1400" b="1" dirty="0">
                          <a:latin typeface="Nirmala UI" panose="020B0502040204020203" pitchFamily="34" charset="0"/>
                          <a:ea typeface="Nirmala UI" panose="020B0502040204020203" pitchFamily="34" charset="0"/>
                          <a:cs typeface="Nirmala UI" panose="020B0502040204020203" pitchFamily="34" charset="0"/>
                        </a:rPr>
                        <a:t>सितम्बर </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p>
                      <a:pPr marL="111125" marR="0" indent="0" algn="l">
                        <a:lnSpc>
                          <a:spcPct val="100000"/>
                        </a:lnSpc>
                        <a:spcBef>
                          <a:spcPts val="0"/>
                        </a:spcBef>
                        <a:spcAft>
                          <a:spcPts val="0"/>
                        </a:spcAft>
                        <a:buClrTx/>
                        <a:buSzTx/>
                        <a:buFont typeface="Wingdings" panose="05000000000000000000" charset="0"/>
                        <a:buNone/>
                      </a:pPr>
                      <a:r>
                        <a:rPr lang="hi-IN" alt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अर्द्धवार्षिक परीक्षा के लिए दोहराई </a:t>
                      </a:r>
                      <a:endParaRPr lang="hi-IN" alt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txBody>
                  <a:tcPr marL="67919" marR="679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6" name="Picture 5"/>
          <p:cNvPicPr>
            <a:picLocks noChangeAspect="1"/>
          </p:cNvPicPr>
          <p:nvPr/>
        </p:nvPicPr>
        <p:blipFill>
          <a:blip r:embed="rId3"/>
          <a:stretch>
            <a:fillRect/>
          </a:stretch>
        </p:blipFill>
        <p:spPr>
          <a:xfrm>
            <a:off x="1748790" y="8477250"/>
            <a:ext cx="3043555" cy="9448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9829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8</a:t>
            </a:r>
            <a:endParaRPr lang="en-US" dirty="0"/>
          </a:p>
        </p:txBody>
      </p:sp>
      <p:graphicFrame>
        <p:nvGraphicFramePr>
          <p:cNvPr id="2" name="Table 1"/>
          <p:cNvGraphicFramePr>
            <a:graphicFrameLocks noGrp="1"/>
          </p:cNvGraphicFramePr>
          <p:nvPr/>
        </p:nvGraphicFramePr>
        <p:xfrm>
          <a:off x="411739" y="508278"/>
          <a:ext cx="6013450" cy="5559381"/>
        </p:xfrm>
        <a:graphic>
          <a:graphicData uri="http://schemas.openxmlformats.org/drawingml/2006/table">
            <a:tbl>
              <a:tblPr>
                <a:tableStyleId>{69CF1AB2-1976-4502-BF36-3FF5EA218861}</a:tableStyleId>
              </a:tblPr>
              <a:tblGrid>
                <a:gridCol w="1238885"/>
                <a:gridCol w="4774565"/>
              </a:tblGrid>
              <a:tr h="461321">
                <a:tc>
                  <a:txBody>
                    <a:bodyPr/>
                    <a:lstStyle/>
                    <a:p>
                      <a:pPr algn="ctr">
                        <a:lnSpc>
                          <a:spcPct val="115000"/>
                        </a:lnSpc>
                        <a:spcAft>
                          <a:spcPts val="0"/>
                        </a:spcAft>
                        <a:tabLst>
                          <a:tab pos="914400" algn="l"/>
                        </a:tabLs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IN" sz="1400" b="1" dirty="0">
                          <a:latin typeface="Times New Roman" panose="02020603050405020304" pitchFamily="18" charset="0"/>
                          <a:cs typeface="Times New Roman" panose="02020603050405020304" pitchFamily="18" charset="0"/>
                        </a:rPr>
                        <a:t>MATHS</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25857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APRIL</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Revision of c</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ounting 1 to 200, Tables 2 to 5, Numbers in words and figures 1</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to 50.</a:t>
                      </a:r>
                      <a:endPar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Unit 1:</a:t>
                      </a:r>
                      <a:r>
                        <a:rPr lang="en-US" altLang="hi-IN" sz="1400" b="0" dirty="0">
                          <a:latin typeface="Times New Roman" panose="02020603050405020304" pitchFamily="18" charset="0"/>
                          <a:cs typeface="Times New Roman" panose="02020603050405020304" pitchFamily="18" charset="0"/>
                          <a:sym typeface="+mn-ea"/>
                        </a:rPr>
                        <a:t>Comparison, </a:t>
                      </a:r>
                      <a:r>
                        <a:rPr lang="en-US" sz="1400" b="1" dirty="0">
                          <a:latin typeface="Times New Roman" panose="02020603050405020304" pitchFamily="18" charset="0"/>
                          <a:cs typeface="Times New Roman" panose="02020603050405020304" pitchFamily="18" charset="0"/>
                          <a:sym typeface="+mn-ea"/>
                        </a:rPr>
                        <a:t>Unit 2: N</a:t>
                      </a:r>
                      <a:r>
                        <a:rPr lang="en-US" sz="1400" b="0" dirty="0">
                          <a:latin typeface="Times New Roman" panose="02020603050405020304" pitchFamily="18" charset="0"/>
                          <a:cs typeface="Times New Roman" panose="02020603050405020304" pitchFamily="18" charset="0"/>
                          <a:sym typeface="+mn-ea"/>
                        </a:rPr>
                        <a:t>umbers up to  9</a:t>
                      </a:r>
                      <a:endParaRPr lang="en-US" sz="1400" b="0" u="sng" kern="1200" dirty="0">
                        <a:solidFill>
                          <a:srgbClr val="FF0000"/>
                        </a:solidFill>
                        <a:latin typeface="Times New Roman" panose="02020603050405020304" pitchFamily="18" charset="0"/>
                        <a:ea typeface="Calibri" panose="020F0502020204030204"/>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dirty="0">
                          <a:solidFill>
                            <a:schemeClr val="tx1"/>
                          </a:solidFill>
                          <a:latin typeface="Times New Roman" panose="02020603050405020304" pitchFamily="18" charset="0"/>
                          <a:cs typeface="Times New Roman" panose="02020603050405020304" pitchFamily="18" charset="0"/>
                          <a:sym typeface="+mn-ea"/>
                        </a:rPr>
                        <a:t>Make train of tables. </a:t>
                      </a:r>
                      <a:endParaRPr lang="en-US" sz="1400" b="0" dirty="0">
                        <a:solidFill>
                          <a:schemeClr val="tx1"/>
                        </a:solidFill>
                        <a:latin typeface="Times New Roman" panose="02020603050405020304" pitchFamily="18" charset="0"/>
                        <a:cs typeface="Times New Roman" panose="02020603050405020304" pitchFamily="18" charset="0"/>
                      </a:endParaRPr>
                    </a:p>
                    <a:p>
                      <a:pPr indent="0">
                        <a:buFont typeface="Wingdings" panose="05000000000000000000" charset="0"/>
                        <a:buNone/>
                      </a:pPr>
                      <a:r>
                        <a:rPr lang="en-US" sz="1400" b="1" dirty="0">
                          <a:latin typeface="Times New Roman" panose="02020603050405020304" pitchFamily="18" charset="0"/>
                          <a:cs typeface="Times New Roman" panose="02020603050405020304" pitchFamily="18" charset="0"/>
                          <a:sym typeface="+mn-ea"/>
                        </a:rPr>
                        <a:t>Experiential Learning: </a:t>
                      </a:r>
                      <a:r>
                        <a:rPr lang="en-US" sz="1400" b="0" dirty="0">
                          <a:solidFill>
                            <a:schemeClr val="tx1"/>
                          </a:solidFill>
                          <a:latin typeface="Times New Roman" panose="02020603050405020304" pitchFamily="18" charset="0"/>
                          <a:cs typeface="Times New Roman" panose="02020603050405020304" pitchFamily="18" charset="0"/>
                          <a:sym typeface="+mn-ea"/>
                        </a:rPr>
                        <a:t>Fun With Cards-</a:t>
                      </a:r>
                      <a:r>
                        <a:rPr lang="en-US" sz="1400" b="1" dirty="0">
                          <a:solidFill>
                            <a:schemeClr val="tx1"/>
                          </a:solidFill>
                          <a:latin typeface="Times New Roman" panose="02020603050405020304" pitchFamily="18" charset="0"/>
                          <a:cs typeface="Times New Roman" panose="02020603050405020304" pitchFamily="18" charset="0"/>
                          <a:sym typeface="+mn-ea"/>
                        </a:rPr>
                        <a:t> </a:t>
                      </a:r>
                      <a:r>
                        <a:rPr lang="en-US" sz="1400" dirty="0">
                          <a:solidFill>
                            <a:schemeClr val="tx1"/>
                          </a:solidFill>
                          <a:latin typeface="Times New Roman" panose="02020603050405020304" pitchFamily="18" charset="0"/>
                          <a:cs typeface="Times New Roman" panose="02020603050405020304" pitchFamily="18" charset="0"/>
                          <a:sym typeface="+mn-ea"/>
                        </a:rPr>
                        <a:t>Revision of numbers.</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52945">
                <a:tc>
                  <a:txBody>
                    <a:bodyPr/>
                    <a:lstStyle/>
                    <a:p>
                      <a:pPr marL="0" marR="0" indent="0" algn="ctr" defTabSz="685800" rtl="0" eaLnBrk="1" fontAlgn="auto" latinLnBrk="0" hangingPunct="1">
                        <a:lnSpc>
                          <a:spcPct val="115000"/>
                        </a:lnSpc>
                        <a:spcBef>
                          <a:spcPts val="0"/>
                        </a:spcBef>
                        <a:spcAft>
                          <a:spcPts val="0"/>
                        </a:spcAft>
                        <a:buClrTx/>
                        <a:buSzTx/>
                        <a:buFontTx/>
                        <a:buNone/>
                        <a:defRPr/>
                      </a:pPr>
                      <a:r>
                        <a:rPr lang="en-IN" sz="1400" b="1" dirty="0">
                          <a:latin typeface="Times New Roman" panose="02020603050405020304" pitchFamily="18" charset="0"/>
                          <a:cs typeface="Times New Roman" panose="02020603050405020304" pitchFamily="18" charset="0"/>
                        </a:rPr>
                        <a:t>MAY</a:t>
                      </a:r>
                      <a:endParaRPr lang="en-GB" sz="1400" b="1" dirty="0">
                        <a:latin typeface="Times New Roman" panose="02020603050405020304" pitchFamily="18" charset="0"/>
                        <a:ea typeface="Calibri" panose="020F0502020204030204"/>
                        <a:cs typeface="Times New Roman" panose="02020603050405020304" pitchFamily="18" charset="0"/>
                      </a:endParaRPr>
                    </a:p>
                    <a:p>
                      <a:pPr algn="ctr">
                        <a:lnSpc>
                          <a:spcPct val="115000"/>
                        </a:lnSpc>
                        <a:spcAft>
                          <a:spcPts val="0"/>
                        </a:spcAft>
                      </a:pP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20650" indent="-12065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Unit 3: </a:t>
                      </a:r>
                      <a:r>
                        <a:rPr lang="en-US" altLang="hi-IN" sz="1400" b="0" dirty="0">
                          <a:latin typeface="Times New Roman" panose="02020603050405020304" pitchFamily="18" charset="0"/>
                          <a:cs typeface="Times New Roman" panose="02020603050405020304" pitchFamily="18" charset="0"/>
                          <a:sym typeface="+mn-ea"/>
                        </a:rPr>
                        <a:t>Addition up to 9</a:t>
                      </a:r>
                      <a:r>
                        <a:rPr lang="en-US" altLang="hi-IN" sz="1400" b="1"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Unit 5: </a:t>
                      </a:r>
                      <a:r>
                        <a:rPr lang="en-US" sz="1400" b="0" dirty="0">
                          <a:latin typeface="Times New Roman" panose="02020603050405020304" pitchFamily="18" charset="0"/>
                          <a:cs typeface="Times New Roman" panose="02020603050405020304" pitchFamily="18" charset="0"/>
                          <a:sym typeface="+mn-ea"/>
                        </a:rPr>
                        <a:t>Numbers from 10 to 20</a:t>
                      </a:r>
                      <a:endParaRPr lang="en-US" sz="1400" b="0" dirty="0">
                        <a:latin typeface="Times New Roman" panose="02020603050405020304" pitchFamily="18" charset="0"/>
                        <a:cs typeface="Times New Roman" panose="02020603050405020304" pitchFamily="18" charset="0"/>
                        <a:sym typeface="+mn-ea"/>
                      </a:endParaRPr>
                    </a:p>
                    <a:p>
                      <a:pPr marL="0" marR="0" lvl="0" indent="0" algn="l" defTabSz="914400" rtl="0" eaLnBrk="1" fontAlgn="ctr" latinLnBrk="0" hangingPunct="1">
                        <a:lnSpc>
                          <a:spcPct val="115000"/>
                        </a:lnSpc>
                        <a:spcBef>
                          <a:spcPts val="0"/>
                        </a:spcBef>
                        <a:spcAft>
                          <a:spcPts val="0"/>
                        </a:spcAft>
                        <a:buClrTx/>
                        <a:buSzTx/>
                        <a:buFontTx/>
                        <a:buNone/>
                        <a:defRPr/>
                      </a:pP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C</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ounting 201 to 300, Tables 6 and 7, Numbers in words and</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figures 51</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to 70.</a:t>
                      </a:r>
                      <a:endParaRPr lang="en-US" sz="1400" b="1" u="sng" kern="1200" dirty="0">
                        <a:solidFill>
                          <a:srgbClr val="FF0000"/>
                        </a:solidFill>
                        <a:latin typeface="Times New Roman" panose="02020603050405020304" pitchFamily="18" charset="0"/>
                        <a:ea typeface="Calibri" panose="020F0502020204030204"/>
                        <a:cs typeface="Times New Roman" panose="02020603050405020304" pitchFamily="18" charset="0"/>
                      </a:endParaRPr>
                    </a:p>
                    <a:p>
                      <a:pPr marL="120650" indent="-12065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Experiential Learning: </a:t>
                      </a:r>
                      <a:r>
                        <a:rPr lang="en-US" sz="1400" dirty="0">
                          <a:solidFill>
                            <a:schemeClr val="tx1"/>
                          </a:solidFill>
                          <a:latin typeface="Times New Roman" panose="02020603050405020304" pitchFamily="18" charset="0"/>
                          <a:cs typeface="Times New Roman" panose="02020603050405020304" pitchFamily="18" charset="0"/>
                          <a:sym typeface="+mn-ea"/>
                        </a:rPr>
                        <a:t>Addition Bingo Game</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5294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5715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Unit 4</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Subtraction up to 9, </a:t>
                      </a:r>
                      <a:r>
                        <a:rPr lang="en-US" sz="1400" b="1" dirty="0">
                          <a:latin typeface="Times New Roman" panose="02020603050405020304" pitchFamily="18" charset="0"/>
                          <a:cs typeface="Times New Roman" panose="02020603050405020304" pitchFamily="18" charset="0"/>
                          <a:sym typeface="+mn-ea"/>
                        </a:rPr>
                        <a:t>Unit 6: </a:t>
                      </a:r>
                      <a:r>
                        <a:rPr lang="en-US" sz="1400" b="0" dirty="0">
                          <a:latin typeface="Times New Roman" panose="02020603050405020304" pitchFamily="18" charset="0"/>
                          <a:cs typeface="Times New Roman" panose="02020603050405020304" pitchFamily="18" charset="0"/>
                          <a:sym typeface="+mn-ea"/>
                        </a:rPr>
                        <a:t>Number From 21 to 100 </a:t>
                      </a:r>
                      <a:r>
                        <a:rPr lang="en-US" sz="1400" b="1" dirty="0">
                          <a:latin typeface="Times New Roman" panose="02020603050405020304" pitchFamily="18" charset="0"/>
                          <a:cs typeface="Times New Roman" panose="02020603050405020304" pitchFamily="18" charset="0"/>
                          <a:sym typeface="+mn-ea"/>
                        </a:rPr>
                        <a:t>Unit 9:</a:t>
                      </a:r>
                      <a:r>
                        <a:rPr lang="en-US" sz="1400" b="0" dirty="0">
                          <a:latin typeface="Times New Roman" panose="02020603050405020304" pitchFamily="18" charset="0"/>
                          <a:cs typeface="Times New Roman" panose="02020603050405020304" pitchFamily="18" charset="0"/>
                          <a:sym typeface="+mn-ea"/>
                        </a:rPr>
                        <a:t> Shapes</a:t>
                      </a:r>
                      <a:r>
                        <a:rPr lang="en-US" sz="1400" b="0" u="none" kern="1200" baseline="0" dirty="0">
                          <a:solidFill>
                            <a:schemeClr val="dk1"/>
                          </a:solidFill>
                          <a:latin typeface="Times New Roman" panose="02020603050405020304" pitchFamily="18" charset="0"/>
                          <a:ea typeface="+mn-ea"/>
                          <a:cs typeface="Times New Roman" panose="02020603050405020304" pitchFamily="18" charset="0"/>
                          <a:sym typeface="+mn-ea"/>
                        </a:rPr>
                        <a:t> ( Circle, Square), </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C</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ounting 301 to 400, Tables 8 Numbers in words and</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figures 71</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to 90.</a:t>
                      </a:r>
                      <a:endParaRPr lang="en-US" sz="1400" b="1" u="sng" kern="1200" dirty="0">
                        <a:solidFill>
                          <a:srgbClr val="FF0000"/>
                        </a:solidFill>
                        <a:latin typeface="Times New Roman" panose="02020603050405020304" pitchFamily="18" charset="0"/>
                        <a:ea typeface="Calibri" panose="020F0502020204030204"/>
                        <a:cs typeface="Times New Roman" panose="02020603050405020304" pitchFamily="18" charset="0"/>
                      </a:endParaRPr>
                    </a:p>
                    <a:p>
                      <a:pPr marL="57150" indent="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Experiential Learning: </a:t>
                      </a:r>
                      <a:r>
                        <a:rPr lang="en-US" sz="1400" b="1" dirty="0">
                          <a:solidFill>
                            <a:schemeClr val="tx1"/>
                          </a:solidFill>
                          <a:latin typeface="Times New Roman" panose="02020603050405020304" pitchFamily="18" charset="0"/>
                          <a:cs typeface="Times New Roman" panose="02020603050405020304" pitchFamily="18" charset="0"/>
                          <a:sym typeface="+mn-ea"/>
                        </a:rPr>
                        <a:t>Presentation</a:t>
                      </a:r>
                      <a:r>
                        <a:rPr lang="en-US" sz="1400" dirty="0">
                          <a:solidFill>
                            <a:schemeClr val="tx1"/>
                          </a:solidFill>
                          <a:latin typeface="Times New Roman" panose="02020603050405020304" pitchFamily="18" charset="0"/>
                          <a:cs typeface="Times New Roman" panose="02020603050405020304" pitchFamily="18" charset="0"/>
                          <a:sym typeface="+mn-ea"/>
                        </a:rPr>
                        <a:t>:- Let’s Play Hopscotch with Numbers.</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60107">
                <a:tc>
                  <a:txBody>
                    <a:bodyPr/>
                    <a:lstStyle/>
                    <a:p>
                      <a:pPr marL="0" marR="0" indent="0" algn="ctr" defTabSz="6858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ctr">
                        <a:lnSpc>
                          <a:spcPct val="115000"/>
                        </a:lnSpc>
                        <a:spcAft>
                          <a:spcPts val="0"/>
                        </a:spcAft>
                      </a:pP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5715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Unit 7</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Addition and Subtraction</a:t>
                      </a:r>
                      <a:r>
                        <a:rPr lang="en-US" sz="1400" b="1" dirty="0">
                          <a:latin typeface="Times New Roman" panose="02020603050405020304" pitchFamily="18" charset="0"/>
                          <a:cs typeface="Times New Roman" panose="02020603050405020304" pitchFamily="18" charset="0"/>
                          <a:sym typeface="+mn-ea"/>
                        </a:rPr>
                        <a:t>, Unit 9: </a:t>
                      </a:r>
                      <a:r>
                        <a:rPr lang="en-US" sz="1400" b="0" dirty="0">
                          <a:latin typeface="Times New Roman" panose="02020603050405020304" pitchFamily="18" charset="0"/>
                          <a:cs typeface="Times New Roman" panose="02020603050405020304" pitchFamily="18" charset="0"/>
                          <a:sym typeface="+mn-ea"/>
                        </a:rPr>
                        <a:t>Shapes (Triangle, Rectangle) </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C</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ounting 401 to 500, </a:t>
                      </a:r>
                      <a:r>
                        <a:rPr lang="en-US" sz="1400" b="1" u="none" kern="1200" dirty="0">
                          <a:solidFill>
                            <a:schemeClr val="dk1"/>
                          </a:solidFill>
                          <a:latin typeface="Times New Roman" panose="02020603050405020304" pitchFamily="18" charset="0"/>
                          <a:ea typeface="+mn-ea"/>
                          <a:cs typeface="Times New Roman" panose="02020603050405020304" pitchFamily="18" charset="0"/>
                          <a:sym typeface="+mn-ea"/>
                        </a:rPr>
                        <a:t>Table of 9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Numbers in words and</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figures 91</a:t>
                      </a:r>
                      <a:r>
                        <a:rPr lang="en-US" sz="140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rPr>
                        <a:t>to 100.</a:t>
                      </a:r>
                      <a:endParaRPr lang="en-US" sz="140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indent="57150"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dirty="0">
                          <a:solidFill>
                            <a:schemeClr val="tx1"/>
                          </a:solidFill>
                          <a:latin typeface="Times New Roman" panose="02020603050405020304" pitchFamily="18" charset="0"/>
                          <a:cs typeface="Times New Roman" panose="02020603050405020304" pitchFamily="18" charset="0"/>
                          <a:sym typeface="+mn-ea"/>
                        </a:rPr>
                        <a:t>Shapes Collage</a:t>
                      </a:r>
                      <a:endParaRPr lang="en-US" sz="1400" dirty="0">
                        <a:solidFill>
                          <a:schemeClr val="tx1"/>
                        </a:solidFill>
                        <a:latin typeface="Times New Roman" panose="02020603050405020304" pitchFamily="18" charset="0"/>
                        <a:cs typeface="Times New Roman" panose="02020603050405020304" pitchFamily="18" charset="0"/>
                        <a:sym typeface="+mn-e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61321">
                <a:tc>
                  <a:txBody>
                    <a:bodyPr/>
                    <a:lstStyle/>
                    <a:p>
                      <a:pPr marL="0" marR="0" lvl="0" indent="0" algn="ctr" defTabSz="685800" rtl="0" eaLnBrk="1" fontAlgn="auto" latinLnBrk="0" hangingPunct="1">
                        <a:lnSpc>
                          <a:spcPct val="115000"/>
                        </a:lnSpc>
                        <a:spcBef>
                          <a:spcPts val="0"/>
                        </a:spcBef>
                        <a:spcAft>
                          <a:spcPts val="0"/>
                        </a:spcAft>
                        <a:buClrTx/>
                        <a:buSzTx/>
                        <a:buFontTx/>
                        <a:buNone/>
                        <a:defRPr/>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20650" marR="0" lvl="0" indent="-60325" algn="l" defTabSz="685800" rtl="0" eaLnBrk="1" fontAlgn="auto" latinLnBrk="0" hangingPunct="1">
                        <a:lnSpc>
                          <a:spcPct val="100000"/>
                        </a:lnSpc>
                        <a:spcBef>
                          <a:spcPts val="0"/>
                        </a:spcBef>
                        <a:spcAft>
                          <a:spcPts val="0"/>
                        </a:spcAft>
                        <a:buClrTx/>
                        <a:buSzTx/>
                        <a:buFont typeface="Wingdings" panose="05000000000000000000" charset="0"/>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 </a:t>
                      </a:r>
                      <a:r>
                        <a:rPr lang="en-IN" sz="1400" b="1" i="0"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6" name="Table 5"/>
          <p:cNvGraphicFramePr>
            <a:graphicFrameLocks noGrp="1"/>
          </p:cNvGraphicFramePr>
          <p:nvPr>
            <p:custDataLst>
              <p:tags r:id="rId2"/>
            </p:custDataLst>
          </p:nvPr>
        </p:nvGraphicFramePr>
        <p:xfrm>
          <a:off x="377190" y="6240780"/>
          <a:ext cx="6047740" cy="3137535"/>
        </p:xfrm>
        <a:graphic>
          <a:graphicData uri="http://schemas.openxmlformats.org/drawingml/2006/table">
            <a:tbl>
              <a:tblPr>
                <a:tableStyleId>{69CF1AB2-1976-4502-BF36-3FF5EA218861}</a:tableStyleId>
              </a:tblPr>
              <a:tblGrid>
                <a:gridCol w="1203960"/>
                <a:gridCol w="4843780"/>
              </a:tblGrid>
              <a:tr h="490220">
                <a:tc>
                  <a:txBody>
                    <a:bodyPr/>
                    <a:lstStyle/>
                    <a:p>
                      <a:pPr algn="ctr">
                        <a:lnSpc>
                          <a:spcPct val="115000"/>
                        </a:lnSpc>
                        <a:spcAft>
                          <a:spcPts val="0"/>
                        </a:spcAft>
                        <a:tabLst>
                          <a:tab pos="914400" algn="l"/>
                        </a:tabLs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IN" sz="1400" b="1" kern="1200" dirty="0">
                          <a:solidFill>
                            <a:schemeClr val="dk1"/>
                          </a:solidFill>
                          <a:latin typeface="Times New Roman" panose="02020603050405020304" pitchFamily="18" charset="0"/>
                          <a:ea typeface="+mn-ea"/>
                          <a:cs typeface="Times New Roman" panose="02020603050405020304" pitchFamily="18" charset="0"/>
                        </a:rPr>
                        <a:t>E.V.</a:t>
                      </a:r>
                      <a:r>
                        <a:rPr lang="en-IN" sz="1400" b="1" kern="1200" baseline="0" dirty="0">
                          <a:solidFill>
                            <a:schemeClr val="dk1"/>
                          </a:solidFill>
                          <a:latin typeface="Times New Roman" panose="02020603050405020304" pitchFamily="18" charset="0"/>
                          <a:ea typeface="+mn-ea"/>
                          <a:cs typeface="Times New Roman" panose="02020603050405020304" pitchFamily="18" charset="0"/>
                        </a:rPr>
                        <a:t>S.</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67183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APRIL</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60325"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a:t>
                      </a:r>
                      <a:r>
                        <a:rPr lang="en-US" sz="1400" b="1" dirty="0">
                          <a:latin typeface="Times New Roman" panose="02020603050405020304" pitchFamily="18" charset="0"/>
                          <a:cs typeface="Times New Roman" panose="02020603050405020304" pitchFamily="18" charset="0"/>
                          <a:sym typeface="+mn-ea"/>
                        </a:rPr>
                        <a:t>1 </a:t>
                      </a:r>
                      <a:r>
                        <a:rPr lang="en-US" sz="1400" b="0" dirty="0">
                          <a:latin typeface="Times New Roman" panose="02020603050405020304" pitchFamily="18" charset="0"/>
                          <a:cs typeface="Times New Roman" panose="02020603050405020304" pitchFamily="18" charset="0"/>
                          <a:sym typeface="+mn-ea"/>
                        </a:rPr>
                        <a:t>About Me, </a:t>
                      </a:r>
                      <a:endParaRPr lang="en-US" sz="1400" b="1" u="sng" kern="1200" dirty="0">
                        <a:solidFill>
                          <a:srgbClr val="FF0000"/>
                        </a:solidFill>
                        <a:latin typeface="Times New Roman" panose="02020603050405020304" pitchFamily="18" charset="0"/>
                        <a:ea typeface="Calibri" panose="020F0502020204030204"/>
                        <a:cs typeface="Times New Roman" panose="02020603050405020304" pitchFamily="18" charset="0"/>
                      </a:endParaRPr>
                    </a:p>
                    <a:p>
                      <a:pPr marL="0" indent="60325">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b="0" dirty="0">
                          <a:solidFill>
                            <a:schemeClr val="tx1"/>
                          </a:solidFill>
                          <a:latin typeface="Times New Roman" panose="02020603050405020304" pitchFamily="18" charset="0"/>
                          <a:cs typeface="Times New Roman" panose="02020603050405020304" pitchFamily="18" charset="0"/>
                          <a:sym typeface="+mn-ea"/>
                        </a:rPr>
                        <a:t> </a:t>
                      </a:r>
                      <a:r>
                        <a:rPr lang="en-US" sz="1400" dirty="0">
                          <a:solidFill>
                            <a:schemeClr val="tx1"/>
                          </a:solidFill>
                          <a:latin typeface="Times New Roman" panose="02020603050405020304" pitchFamily="18" charset="0"/>
                          <a:cs typeface="Times New Roman" panose="02020603050405020304" pitchFamily="18" charset="0"/>
                          <a:sym typeface="+mn-ea"/>
                        </a:rPr>
                        <a:t>Make a spin wheel prop talking about yourself</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indent="60325">
                        <a:buFont typeface="Wingdings" panose="05000000000000000000" charset="0"/>
                        <a:buNone/>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sym typeface="+mn-ea"/>
                        </a:rPr>
                        <a:t>Audio Visual Session-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My Body</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8519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MAY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60325"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Ch-2 </a:t>
                      </a:r>
                      <a:r>
                        <a:rPr lang="en-US" sz="1400" b="0" dirty="0">
                          <a:latin typeface="Times New Roman" panose="02020603050405020304" pitchFamily="18" charset="0"/>
                          <a:cs typeface="Times New Roman" panose="02020603050405020304" pitchFamily="18" charset="0"/>
                          <a:sym typeface="+mn-ea"/>
                        </a:rPr>
                        <a:t>My body, </a:t>
                      </a:r>
                      <a:r>
                        <a:rPr lang="en-US" altLang="hi-IN" sz="1400" b="1" dirty="0">
                          <a:latin typeface="Times New Roman" panose="02020603050405020304" pitchFamily="18" charset="0"/>
                          <a:cs typeface="Times New Roman" panose="02020603050405020304" pitchFamily="18" charset="0"/>
                          <a:sym typeface="+mn-ea"/>
                        </a:rPr>
                        <a:t>Ch-</a:t>
                      </a:r>
                      <a:r>
                        <a:rPr lang="en-US" sz="1400" b="1" dirty="0">
                          <a:latin typeface="Times New Roman" panose="02020603050405020304" pitchFamily="18" charset="0"/>
                          <a:cs typeface="Times New Roman" panose="02020603050405020304" pitchFamily="18" charset="0"/>
                          <a:sym typeface="+mn-ea"/>
                        </a:rPr>
                        <a:t>3 </a:t>
                      </a:r>
                      <a:r>
                        <a:rPr lang="en-US" sz="1400" b="0" dirty="0">
                          <a:latin typeface="Times New Roman" panose="02020603050405020304" pitchFamily="18" charset="0"/>
                          <a:cs typeface="Times New Roman" panose="02020603050405020304" pitchFamily="18" charset="0"/>
                          <a:sym typeface="+mn-ea"/>
                        </a:rPr>
                        <a:t>My Sense Organs</a:t>
                      </a:r>
                      <a:endParaRPr lang="en-US" sz="1400" b="1" u="sng" kern="1200" dirty="0">
                        <a:solidFill>
                          <a:srgbClr val="FF0000"/>
                        </a:solidFill>
                        <a:latin typeface="Times New Roman" panose="02020603050405020304" pitchFamily="18" charset="0"/>
                        <a:ea typeface="Calibri" panose="020F0502020204030204"/>
                        <a:cs typeface="Times New Roman" panose="02020603050405020304" pitchFamily="18" charset="0"/>
                      </a:endParaRPr>
                    </a:p>
                    <a:p>
                      <a:pPr marL="0" indent="60325">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a:t>
                      </a:r>
                      <a:r>
                        <a:rPr lang="en-US" sz="1400" b="0" dirty="0">
                          <a:solidFill>
                            <a:schemeClr val="tx1"/>
                          </a:solidFill>
                          <a:latin typeface="Times New Roman" panose="02020603050405020304" pitchFamily="18" charset="0"/>
                          <a:cs typeface="Times New Roman" panose="02020603050405020304" pitchFamily="18" charset="0"/>
                          <a:sym typeface="+mn-ea"/>
                        </a:rPr>
                        <a:t>:- Draw</a:t>
                      </a:r>
                      <a:r>
                        <a:rPr lang="en-US" sz="1400" b="1" dirty="0">
                          <a:solidFill>
                            <a:schemeClr val="tx1"/>
                          </a:solidFill>
                          <a:latin typeface="Times New Roman" panose="02020603050405020304" pitchFamily="18" charset="0"/>
                          <a:cs typeface="Times New Roman" panose="02020603050405020304" pitchFamily="18" charset="0"/>
                          <a:sym typeface="+mn-ea"/>
                        </a:rPr>
                        <a:t>/</a:t>
                      </a:r>
                      <a:r>
                        <a:rPr lang="en-US" sz="1400" dirty="0">
                          <a:solidFill>
                            <a:schemeClr val="tx1"/>
                          </a:solidFill>
                          <a:latin typeface="Times New Roman" panose="02020603050405020304" pitchFamily="18" charset="0"/>
                          <a:cs typeface="Times New Roman" panose="02020603050405020304" pitchFamily="18" charset="0"/>
                          <a:sym typeface="+mn-ea"/>
                        </a:rPr>
                        <a:t>Paste pictures of products that you use</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indent="60325">
                        <a:buFont typeface="Wingdings" panose="05000000000000000000" charset="0"/>
                        <a:buNone/>
                      </a:pPr>
                      <a:r>
                        <a:rPr lang="en-US" sz="1400" dirty="0">
                          <a:solidFill>
                            <a:schemeClr val="tx1"/>
                          </a:solidFill>
                          <a:latin typeface="Times New Roman" panose="02020603050405020304" pitchFamily="18" charset="0"/>
                          <a:cs typeface="Times New Roman" panose="02020603050405020304" pitchFamily="18" charset="0"/>
                          <a:sym typeface="+mn-ea"/>
                        </a:rPr>
                        <a:t>to keep your body clean.</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indent="60325">
                        <a:buFont typeface="Wingdings" panose="05000000000000000000" charset="0"/>
                        <a:buNone/>
                      </a:pPr>
                      <a:r>
                        <a:rPr lang="en-US" sz="1400" b="1" dirty="0">
                          <a:latin typeface="Times New Roman" panose="02020603050405020304" pitchFamily="18" charset="0"/>
                          <a:cs typeface="Times New Roman" panose="02020603050405020304" pitchFamily="18" charset="0"/>
                          <a:sym typeface="+mn-ea"/>
                        </a:rPr>
                        <a:t>Experiential  Learning: </a:t>
                      </a:r>
                      <a:r>
                        <a:rPr lang="en-US" sz="1400" b="0" dirty="0">
                          <a:solidFill>
                            <a:schemeClr val="tx1"/>
                          </a:solidFill>
                          <a:latin typeface="Times New Roman" panose="02020603050405020304" pitchFamily="18" charset="0"/>
                          <a:cs typeface="Times New Roman" panose="02020603050405020304" pitchFamily="18" charset="0"/>
                          <a:sym typeface="+mn-ea"/>
                        </a:rPr>
                        <a:t>Touch and Feel </a:t>
                      </a:r>
                      <a:endParaRPr lang="en-US" sz="1400" b="0" dirty="0">
                        <a:solidFill>
                          <a:schemeClr val="tx1"/>
                        </a:solidFill>
                        <a:latin typeface="Times New Roman" panose="02020603050405020304" pitchFamily="18" charset="0"/>
                        <a:cs typeface="Times New Roman" panose="02020603050405020304" pitchFamily="18" charset="0"/>
                      </a:endParaRPr>
                    </a:p>
                  </a:txBody>
                  <a:tcPr marL="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90295">
                <a:tc>
                  <a:txBody>
                    <a:bodyPr/>
                    <a:lstStyle/>
                    <a:p>
                      <a:pPr algn="ctr">
                        <a:lnSpc>
                          <a:spcPct val="115000"/>
                        </a:lnSpc>
                        <a:spcAft>
                          <a:spcPts val="0"/>
                        </a:spcAft>
                        <a:buNone/>
                      </a:pPr>
                      <a:r>
                        <a:rPr lang="en-US" altLang="en-GB" sz="1400" b="1" dirty="0">
                          <a:latin typeface="Times New Roman" panose="02020603050405020304" pitchFamily="18" charset="0"/>
                          <a:ea typeface="Calibri" panose="020F0502020204030204"/>
                          <a:cs typeface="Times New Roman" panose="02020603050405020304" pitchFamily="18" charset="0"/>
                        </a:rPr>
                        <a:t>JULY</a:t>
                      </a:r>
                      <a:endParaRPr lang="en-US" alt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60325"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Ch- 4 </a:t>
                      </a:r>
                      <a:r>
                        <a:rPr lang="en-US" sz="1400" dirty="0">
                          <a:latin typeface="Times New Roman" panose="02020603050405020304" pitchFamily="18" charset="0"/>
                          <a:cs typeface="Times New Roman" panose="02020603050405020304" pitchFamily="18" charset="0"/>
                          <a:sym typeface="+mn-ea"/>
                        </a:rPr>
                        <a:t>My Family and Friends ,</a:t>
                      </a:r>
                      <a:r>
                        <a:rPr lang="en-US" altLang="hi-IN" sz="1400" b="1" dirty="0">
                          <a:latin typeface="Times New Roman" panose="02020603050405020304" pitchFamily="18" charset="0"/>
                          <a:cs typeface="Times New Roman" panose="02020603050405020304" pitchFamily="18" charset="0"/>
                          <a:sym typeface="+mn-ea"/>
                        </a:rPr>
                        <a:t>Ch- 5</a:t>
                      </a:r>
                      <a:r>
                        <a:rPr lang="en-US" sz="1400" dirty="0">
                          <a:latin typeface="Times New Roman" panose="02020603050405020304" pitchFamily="18" charset="0"/>
                          <a:cs typeface="Times New Roman" panose="02020603050405020304" pitchFamily="18" charset="0"/>
                          <a:sym typeface="+mn-ea"/>
                        </a:rPr>
                        <a:t> My House and School, </a:t>
                      </a:r>
                      <a:endParaRPr lang="en-US" sz="1400" dirty="0">
                        <a:latin typeface="Times New Roman" panose="02020603050405020304" pitchFamily="18" charset="0"/>
                        <a:cs typeface="Times New Roman" panose="02020603050405020304" pitchFamily="18" charset="0"/>
                        <a:sym typeface="+mn-ea"/>
                      </a:endParaRPr>
                    </a:p>
                    <a:p>
                      <a:pPr marL="0" indent="60325"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dirty="0">
                          <a:solidFill>
                            <a:schemeClr val="tx1"/>
                          </a:solidFill>
                          <a:latin typeface="Times New Roman" panose="02020603050405020304" pitchFamily="18" charset="0"/>
                          <a:cs typeface="Times New Roman" panose="02020603050405020304" pitchFamily="18" charset="0"/>
                          <a:sym typeface="+mn-ea"/>
                        </a:rPr>
                        <a:t>create a giant welcome sign for your home. </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0" indent="60325"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Experiential  Learning: Role Play On- my Family</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indent="60325">
                        <a:buFont typeface="Wingdings" panose="05000000000000000000" charset="0"/>
                        <a:buNone/>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sym typeface="+mn-ea"/>
                        </a:rPr>
                        <a:t>Audio Visual Session- </a:t>
                      </a:r>
                      <a:r>
                        <a:rPr lang="en-US" sz="14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Social Life</a:t>
                      </a:r>
                      <a:endParaRPr lang="en-US" sz="1400" b="1" dirty="0">
                        <a:solidFill>
                          <a:schemeClr val="tx1"/>
                        </a:solidFill>
                        <a:latin typeface="Times New Roman" panose="02020603050405020304" pitchFamily="18" charset="0"/>
                        <a:cs typeface="Times New Roman" panose="02020603050405020304" pitchFamily="18" charset="0"/>
                      </a:endParaRPr>
                    </a:p>
                  </a:txBody>
                  <a:tcPr marL="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10326" y="-1051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301686" cy="369332"/>
          </a:xfrm>
          <a:prstGeom prst="rect">
            <a:avLst/>
          </a:prstGeom>
          <a:noFill/>
        </p:spPr>
        <p:txBody>
          <a:bodyPr wrap="none" rtlCol="0">
            <a:spAutoFit/>
          </a:bodyPr>
          <a:lstStyle/>
          <a:p>
            <a:r>
              <a:rPr lang="en-US" dirty="0"/>
              <a:t>9</a:t>
            </a:r>
            <a:endParaRPr lang="en-US" dirty="0"/>
          </a:p>
        </p:txBody>
      </p:sp>
      <p:graphicFrame>
        <p:nvGraphicFramePr>
          <p:cNvPr id="2" name="Table 1"/>
          <p:cNvGraphicFramePr>
            <a:graphicFrameLocks noGrp="1"/>
          </p:cNvGraphicFramePr>
          <p:nvPr>
            <p:custDataLst>
              <p:tags r:id="rId2"/>
            </p:custDataLst>
          </p:nvPr>
        </p:nvGraphicFramePr>
        <p:xfrm>
          <a:off x="408940" y="489585"/>
          <a:ext cx="6024245" cy="1979930"/>
        </p:xfrm>
        <a:graphic>
          <a:graphicData uri="http://schemas.openxmlformats.org/drawingml/2006/table">
            <a:tbl>
              <a:tblPr>
                <a:tableStyleId>{69CF1AB2-1976-4502-BF36-3FF5EA218861}</a:tableStyleId>
              </a:tblPr>
              <a:tblGrid>
                <a:gridCol w="1330960"/>
                <a:gridCol w="4693285"/>
              </a:tblGrid>
              <a:tr h="1605280">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2065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Ch-6</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My Food Habits</a:t>
                      </a:r>
                      <a:r>
                        <a:rPr lang="en-US" sz="1400" b="1" dirty="0">
                          <a:latin typeface="Times New Roman" panose="02020603050405020304" pitchFamily="18" charset="0"/>
                          <a:cs typeface="Times New Roman" panose="02020603050405020304" pitchFamily="18" charset="0"/>
                          <a:sym typeface="+mn-ea"/>
                        </a:rPr>
                        <a:t>, Ch-8 </a:t>
                      </a:r>
                      <a:r>
                        <a:rPr lang="en-US" sz="1400" b="0" dirty="0">
                          <a:latin typeface="Times New Roman" panose="02020603050405020304" pitchFamily="18" charset="0"/>
                          <a:cs typeface="Times New Roman" panose="02020603050405020304" pitchFamily="18" charset="0"/>
                          <a:sym typeface="+mn-ea"/>
                        </a:rPr>
                        <a:t>Good Manners </a:t>
                      </a:r>
                      <a:r>
                        <a:rPr lang="en-US" sz="1400" b="1" dirty="0">
                          <a:latin typeface="Times New Roman" panose="02020603050405020304" pitchFamily="18" charset="0"/>
                          <a:cs typeface="Times New Roman" panose="02020603050405020304" pitchFamily="18" charset="0"/>
                          <a:sym typeface="+mn-ea"/>
                        </a:rPr>
                        <a:t>Ch-11 </a:t>
                      </a:r>
                      <a:r>
                        <a:rPr lang="en-US" sz="1400" b="0" dirty="0">
                          <a:latin typeface="Times New Roman" panose="02020603050405020304" pitchFamily="18" charset="0"/>
                          <a:cs typeface="Times New Roman" panose="02020603050405020304" pitchFamily="18" charset="0"/>
                          <a:sym typeface="+mn-ea"/>
                        </a:rPr>
                        <a:t>Our           </a:t>
                      </a:r>
                      <a:endParaRPr lang="en-US" sz="1400" b="0" dirty="0">
                        <a:latin typeface="Times New Roman" panose="02020603050405020304" pitchFamily="18" charset="0"/>
                        <a:cs typeface="Times New Roman" panose="02020603050405020304" pitchFamily="18" charset="0"/>
                        <a:sym typeface="+mn-ea"/>
                      </a:endParaRPr>
                    </a:p>
                    <a:p>
                      <a:pPr marL="0" indent="120650" algn="l" defTabSz="914400" rtl="0" eaLnBrk="1" fontAlgn="ctr" latinLnBrk="0" hangingPunct="1">
                        <a:lnSpc>
                          <a:spcPct val="115000"/>
                        </a:lnSpc>
                        <a:spcAft>
                          <a:spcPts val="0"/>
                        </a:spcAft>
                      </a:pPr>
                      <a:r>
                        <a:rPr lang="en-US" sz="1400" b="0" dirty="0">
                          <a:latin typeface="Times New Roman" panose="02020603050405020304" pitchFamily="18" charset="0"/>
                          <a:cs typeface="Times New Roman" panose="02020603050405020304" pitchFamily="18" charset="0"/>
                          <a:sym typeface="+mn-ea"/>
                        </a:rPr>
                        <a:t>Nation</a:t>
                      </a:r>
                      <a:endParaRPr lang="en-US" sz="1400" b="0" dirty="0">
                        <a:latin typeface="Times New Roman" panose="02020603050405020304" pitchFamily="18" charset="0"/>
                        <a:cs typeface="Times New Roman" panose="02020603050405020304" pitchFamily="18" charset="0"/>
                        <a:sym typeface="+mn-ea"/>
                      </a:endParaRPr>
                    </a:p>
                    <a:p>
                      <a:pPr marL="0" indent="120650"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a:t>
                      </a:r>
                      <a:r>
                        <a:rPr lang="en-US" sz="1400" b="0" dirty="0">
                          <a:solidFill>
                            <a:schemeClr val="tx1"/>
                          </a:solidFill>
                          <a:latin typeface="Times New Roman" panose="02020603050405020304" pitchFamily="18" charset="0"/>
                          <a:cs typeface="Times New Roman" panose="02020603050405020304" pitchFamily="18" charset="0"/>
                          <a:sym typeface="+mn-ea"/>
                        </a:rPr>
                        <a:t>Make a ‘Thank you’ card for your friend .</a:t>
                      </a:r>
                      <a:endParaRPr lang="en-US" sz="1400" b="0" dirty="0">
                        <a:solidFill>
                          <a:schemeClr val="tx1"/>
                        </a:solidFill>
                        <a:latin typeface="Times New Roman" panose="02020603050405020304" pitchFamily="18" charset="0"/>
                        <a:cs typeface="Times New Roman" panose="02020603050405020304" pitchFamily="18" charset="0"/>
                      </a:endParaRPr>
                    </a:p>
                    <a:p>
                      <a:pPr marL="0" marR="0" indent="12065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Experiential Learning:</a:t>
                      </a:r>
                      <a:r>
                        <a:rPr lang="en-US" sz="1400" b="1" dirty="0">
                          <a:solidFill>
                            <a:schemeClr val="tx1"/>
                          </a:solidFill>
                          <a:latin typeface="Times New Roman" panose="02020603050405020304" pitchFamily="18" charset="0"/>
                          <a:cs typeface="Times New Roman" panose="02020603050405020304" pitchFamily="18" charset="0"/>
                          <a:sym typeface="+mn-ea"/>
                        </a:rPr>
                        <a:t> </a:t>
                      </a:r>
                      <a:r>
                        <a:rPr lang="en-US" sz="1400" b="0" dirty="0">
                          <a:solidFill>
                            <a:schemeClr val="tx1"/>
                          </a:solidFill>
                          <a:latin typeface="Times New Roman" panose="02020603050405020304" pitchFamily="18" charset="0"/>
                          <a:cs typeface="Times New Roman" panose="02020603050405020304" pitchFamily="18" charset="0"/>
                          <a:sym typeface="+mn-ea"/>
                        </a:rPr>
                        <a:t>Eat Healthy Stay Strong-Fancy Dress  </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0" marR="0" indent="12065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0" dirty="0">
                          <a:solidFill>
                            <a:schemeClr val="tx1"/>
                          </a:solidFill>
                          <a:latin typeface="Times New Roman" panose="02020603050405020304" pitchFamily="18" charset="0"/>
                          <a:cs typeface="Times New Roman" panose="02020603050405020304" pitchFamily="18" charset="0"/>
                          <a:sym typeface="+mn-ea"/>
                        </a:rPr>
                        <a:t>Parade</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0" marR="0" indent="12065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sym typeface="+mn-ea"/>
                        </a:rPr>
                        <a:t>Audio Visual Session-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Our Nation-My Country: My Pride</a:t>
                      </a:r>
                      <a:endParaRPr lang="en-US" sz="1400" b="0" dirty="0">
                        <a:solidFill>
                          <a:schemeClr val="tx1"/>
                        </a:solidFill>
                        <a:latin typeface="Times New Roman" panose="02020603050405020304" pitchFamily="18" charset="0"/>
                        <a:cs typeface="Times New Roman" panose="02020603050405020304" pitchFamily="18" charset="0"/>
                        <a:sym typeface="+mn-ea"/>
                      </a:endParaRPr>
                    </a:p>
                  </a:txBody>
                  <a:tcPr marL="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4650">
                <a:tc>
                  <a:txBody>
                    <a:bodyPr/>
                    <a:lstStyle/>
                    <a:p>
                      <a:pPr algn="ctr">
                        <a:lnSpc>
                          <a:spcPct val="115000"/>
                        </a:lnSpc>
                        <a:spcAft>
                          <a:spcPts val="0"/>
                        </a:spcAft>
                      </a:pPr>
                      <a:r>
                        <a:rPr lang="en-GB" sz="1400" b="1" dirty="0">
                          <a:latin typeface="Times New Roman" panose="02020603050405020304" pitchFamily="18" charset="0"/>
                          <a:ea typeface="Calibri" panose="020F0502020204030204"/>
                          <a:cs typeface="Times New Roman" panose="02020603050405020304" pitchFamily="18" charset="0"/>
                        </a:rPr>
                        <a:t>SEPTEMBER</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a:t>
                      </a:r>
                      <a:r>
                        <a:rPr lang="en-US" sz="1400" b="1" baseline="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4" name="Table 3"/>
          <p:cNvGraphicFramePr>
            <a:graphicFrameLocks noGrp="1"/>
          </p:cNvGraphicFramePr>
          <p:nvPr>
            <p:custDataLst>
              <p:tags r:id="rId3"/>
            </p:custDataLst>
          </p:nvPr>
        </p:nvGraphicFramePr>
        <p:xfrm>
          <a:off x="438785" y="2663190"/>
          <a:ext cx="5994400" cy="6396990"/>
        </p:xfrm>
        <a:graphic>
          <a:graphicData uri="http://schemas.openxmlformats.org/drawingml/2006/table">
            <a:tbl>
              <a:tblPr>
                <a:tableStyleId>{69CF1AB2-1976-4502-BF36-3FF5EA218861}</a:tableStyleId>
              </a:tblPr>
              <a:tblGrid>
                <a:gridCol w="1344295"/>
                <a:gridCol w="4650105"/>
              </a:tblGrid>
              <a:tr h="560705">
                <a:tc>
                  <a:txBody>
                    <a:bodyPr/>
                    <a:lstStyle/>
                    <a:p>
                      <a:pPr algn="ctr">
                        <a:lnSpc>
                          <a:spcPct val="115000"/>
                        </a:lnSpc>
                        <a:spcAft>
                          <a:spcPts val="0"/>
                        </a:spcAft>
                        <a:tabLst>
                          <a:tab pos="914400" algn="l"/>
                        </a:tabLs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GENERAL KNOWLEDGE &amp; REASONING</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16713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APRIL</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L-1</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Fruit Plate,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I am Hungry,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Jungle Friends , </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L- 4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Flower Bower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L-5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Birdies</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GK Hunt 1: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My Home</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Reasoning:Ch-1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Matching</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15365">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MAY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00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L-6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Mother and Young Ones,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L-7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Little Insects,</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L-8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Seed to Plant,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L-9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A New House,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L-10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Means to Transport </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00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GK Hunt 2: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My Classroom </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00000"/>
                        </a:lnSpc>
                        <a:spcAft>
                          <a:spcPts val="0"/>
                        </a:spcAft>
                      </a:pPr>
                      <a:r>
                        <a:rPr lang="en-US" sz="1400" b="1" kern="1200" dirty="0">
                          <a:solidFill>
                            <a:schemeClr val="tx1"/>
                          </a:solidFill>
                          <a:latin typeface="Times New Roman" panose="02020603050405020304" pitchFamily="18" charset="0"/>
                          <a:ea typeface="+mn-ea"/>
                          <a:cs typeface="Times New Roman" panose="02020603050405020304" pitchFamily="18" charset="0"/>
                        </a:rPr>
                        <a:t>Reasoning: Ch-2 </a:t>
                      </a:r>
                      <a:r>
                        <a:rPr lang="en-US" sz="1400" b="0" kern="1200" dirty="0">
                          <a:solidFill>
                            <a:schemeClr val="tx1"/>
                          </a:solidFill>
                          <a:latin typeface="Times New Roman" panose="02020603050405020304" pitchFamily="18" charset="0"/>
                          <a:ea typeface="+mn-ea"/>
                          <a:cs typeface="Times New Roman" panose="02020603050405020304" pitchFamily="18" charset="0"/>
                        </a:rPr>
                        <a:t>Sorting</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457960">
                <a:tc>
                  <a:txBody>
                    <a:bodyPr/>
                    <a:lstStyle/>
                    <a:p>
                      <a:pPr algn="ctr">
                        <a:lnSpc>
                          <a:spcPct val="115000"/>
                        </a:lnSpc>
                        <a:spcAft>
                          <a:spcPts val="0"/>
                        </a:spcAft>
                      </a:pPr>
                      <a:r>
                        <a:rPr lang="en-GB" sz="1400" b="1" dirty="0">
                          <a:latin typeface="Times New Roman" panose="02020603050405020304" pitchFamily="18" charset="0"/>
                          <a:ea typeface="Calibri" panose="020F0502020204030204"/>
                          <a:cs typeface="Times New Roman" panose="02020603050405020304" pitchFamily="18" charset="0"/>
                        </a:rPr>
                        <a:t>JULY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L-11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Thank you, Helpers</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L-12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Marvel of Monuments,</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L-13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Look k Around,</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L-14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My Pride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L-15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Monuments in Delhi,</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L-16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Festival Food </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GK Hunt 3: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Sports Mix Up, </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1000"/>
                        </a:spcAft>
                      </a:pPr>
                      <a:r>
                        <a:rPr lang="en-US" sz="1400" b="1" kern="1200" dirty="0">
                          <a:solidFill>
                            <a:schemeClr val="dk1"/>
                          </a:solidFill>
                          <a:latin typeface="Times New Roman" panose="02020603050405020304" pitchFamily="18" charset="0"/>
                          <a:ea typeface="+mn-ea"/>
                          <a:cs typeface="Times New Roman" panose="02020603050405020304" pitchFamily="18" charset="0"/>
                        </a:rPr>
                        <a:t>Reasoning: Ch-4 </a:t>
                      </a:r>
                      <a:r>
                        <a:rPr lang="en-US" sz="1400" kern="1200" dirty="0">
                          <a:solidFill>
                            <a:schemeClr val="dk1"/>
                          </a:solidFill>
                          <a:latin typeface="Times New Roman" panose="02020603050405020304" pitchFamily="18" charset="0"/>
                          <a:ea typeface="+mn-ea"/>
                          <a:cs typeface="Times New Roman" panose="02020603050405020304" pitchFamily="18" charset="0"/>
                        </a:rPr>
                        <a:t>Ordering</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459865">
                <a:tc>
                  <a:txBody>
                    <a:bodyPr/>
                    <a:lstStyle/>
                    <a:p>
                      <a:pPr algn="ctr">
                        <a:lnSpc>
                          <a:spcPct val="115000"/>
                        </a:lnSpc>
                        <a:spcAft>
                          <a:spcPts val="0"/>
                        </a:spcAft>
                      </a:pPr>
                      <a:r>
                        <a:rPr lang="en-GB" sz="1400" b="1" dirty="0">
                          <a:latin typeface="Times New Roman" panose="02020603050405020304" pitchFamily="18" charset="0"/>
                          <a:ea typeface="Calibri" panose="020F0502020204030204"/>
                          <a:cs typeface="Times New Roman" panose="02020603050405020304" pitchFamily="18" charset="0"/>
                        </a:rPr>
                        <a:t>AUGUST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L-17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I Like to Eat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L-18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Indian Stars</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L-19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Vocab Tab , </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L-20</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Story </a:t>
                      </a:r>
                      <a:r>
                        <a:rPr lang="en-US" sz="1400" b="0" dirty="0" err="1">
                          <a:solidFill>
                            <a:schemeClr val="tx1"/>
                          </a:solidFill>
                          <a:latin typeface="Times New Roman" panose="02020603050405020304" pitchFamily="18" charset="0"/>
                          <a:ea typeface="Calibri" panose="020F0502020204030204"/>
                          <a:cs typeface="Times New Roman" panose="02020603050405020304" pitchFamily="18" charset="0"/>
                        </a:rPr>
                        <a:t>Nory</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L-21</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Sing Poems,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L-22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Opposites, </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L-23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What’s the Word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Test Paper 1</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GK Hunt 8: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Our National Symbol, </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Reasoning:Ch-6</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Shadows</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35965">
                <a:tc>
                  <a:txBody>
                    <a:bodyPr/>
                    <a:lstStyle/>
                    <a:p>
                      <a:pPr algn="ctr">
                        <a:lnSpc>
                          <a:spcPct val="115000"/>
                        </a:lnSpc>
                        <a:spcAft>
                          <a:spcPts val="0"/>
                        </a:spcAft>
                      </a:pPr>
                      <a:r>
                        <a:rPr lang="en-GB" sz="1400" b="1" dirty="0">
                          <a:latin typeface="Times New Roman" panose="02020603050405020304" pitchFamily="18" charset="0"/>
                          <a:ea typeface="Calibri" panose="020F0502020204030204"/>
                          <a:cs typeface="Times New Roman" panose="02020603050405020304" pitchFamily="18" charset="0"/>
                        </a:rPr>
                        <a:t>SEPTEMBER</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a:t>
                      </a:r>
                      <a:r>
                        <a:rPr lang="en-US" sz="1400" b="1" baseline="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1051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418704" cy="369332"/>
          </a:xfrm>
          <a:prstGeom prst="rect">
            <a:avLst/>
          </a:prstGeom>
          <a:noFill/>
        </p:spPr>
        <p:txBody>
          <a:bodyPr wrap="none" rtlCol="0">
            <a:spAutoFit/>
          </a:bodyPr>
          <a:lstStyle/>
          <a:p>
            <a:r>
              <a:rPr lang="en-US" dirty="0"/>
              <a:t>10</a:t>
            </a:r>
            <a:endParaRPr lang="en-US" dirty="0"/>
          </a:p>
        </p:txBody>
      </p:sp>
      <p:graphicFrame>
        <p:nvGraphicFramePr>
          <p:cNvPr id="2" name="Table 1"/>
          <p:cNvGraphicFramePr>
            <a:graphicFrameLocks noGrp="1"/>
          </p:cNvGraphicFramePr>
          <p:nvPr/>
        </p:nvGraphicFramePr>
        <p:xfrm>
          <a:off x="389624" y="479927"/>
          <a:ext cx="6047752" cy="4664575"/>
        </p:xfrm>
        <a:graphic>
          <a:graphicData uri="http://schemas.openxmlformats.org/drawingml/2006/table">
            <a:tbl>
              <a:tblPr>
                <a:tableStyleId>{16D9F66E-5EB9-4882-86FB-DCBF35E3C3E4}</a:tableStyleId>
              </a:tblPr>
              <a:tblGrid>
                <a:gridCol w="1334770"/>
                <a:gridCol w="4712982"/>
              </a:tblGrid>
              <a:tr h="55880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ea typeface="+mn-ea"/>
                          <a:cs typeface="Times New Roman" panose="02020603050405020304" pitchFamily="18" charset="0"/>
                        </a:rPr>
                        <a:t>ICT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933127">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APRIL</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just"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a:t>
                      </a:r>
                      <a:r>
                        <a:rPr lang="en-US" sz="1400" b="1" dirty="0">
                          <a:latin typeface="Times New Roman" panose="02020603050405020304" pitchFamily="18" charset="0"/>
                          <a:cs typeface="Times New Roman" panose="02020603050405020304" pitchFamily="18" charset="0"/>
                          <a:sym typeface="+mn-ea"/>
                        </a:rPr>
                        <a:t>1 </a:t>
                      </a:r>
                      <a:r>
                        <a:rPr lang="en-US" sz="1400" b="0" dirty="0">
                          <a:latin typeface="Times New Roman" panose="02020603050405020304" pitchFamily="18" charset="0"/>
                          <a:cs typeface="Times New Roman" panose="02020603050405020304" pitchFamily="18" charset="0"/>
                          <a:sym typeface="+mn-ea"/>
                        </a:rPr>
                        <a:t>Know your Computer</a:t>
                      </a:r>
                      <a:endParaRPr lang="en-US" sz="1400" b="0" dirty="0">
                        <a:solidFill>
                          <a:srgbClr val="FF0000"/>
                        </a:solidFill>
                        <a:latin typeface="Times New Roman" panose="02020603050405020304" pitchFamily="18" charset="0"/>
                        <a:cs typeface="Times New Roman" panose="02020603050405020304" pitchFamily="18" charset="0"/>
                      </a:endParaRPr>
                    </a:p>
                    <a:p>
                      <a:pPr marL="0" algn="just"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Fill colors in different pictures using fill color tool in Tux Paint.</a:t>
                      </a:r>
                      <a:endParaRPr lang="en-US" sz="1400" b="0" dirty="0">
                        <a:latin typeface="Times New Roman" panose="02020603050405020304" pitchFamily="18" charset="0"/>
                        <a:cs typeface="Times New Roman" panose="02020603050405020304" pitchFamily="18" charset="0"/>
                        <a:sym typeface="+mn-ea"/>
                      </a:endParaRPr>
                    </a:p>
                    <a:p>
                      <a:pPr marL="0" algn="just"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rPr>
                        <a:t>Programming : </a:t>
                      </a:r>
                      <a:r>
                        <a:rPr lang="en-US" sz="1400" b="0" dirty="0">
                          <a:latin typeface="Times New Roman" panose="02020603050405020304" pitchFamily="18" charset="0"/>
                          <a:cs typeface="Times New Roman" panose="02020603050405020304" pitchFamily="18" charset="0"/>
                        </a:rPr>
                        <a:t>Introduction to Tux Paint</a:t>
                      </a:r>
                      <a:endParaRPr lang="en-US" sz="1400" b="0" dirty="0">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33127">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MAY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a:t>
                      </a:r>
                      <a:r>
                        <a:rPr lang="en-US" sz="1400" b="0" dirty="0">
                          <a:latin typeface="Times New Roman" panose="02020603050405020304" pitchFamily="18" charset="0"/>
                          <a:cs typeface="Times New Roman" panose="02020603050405020304" pitchFamily="18" charset="0"/>
                          <a:sym typeface="+mn-ea"/>
                        </a:rPr>
                        <a:t>2 Computer – A Wonderful Machine</a:t>
                      </a:r>
                      <a:endParaRPr lang="en-US" sz="1400" b="0" dirty="0">
                        <a:solidFill>
                          <a:srgbClr val="FF0000"/>
                        </a:solidFill>
                        <a:latin typeface="Times New Roman" panose="02020603050405020304" pitchFamily="18" charset="0"/>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Draw different objects using Shape Group  in Tux Paint.</a:t>
                      </a:r>
                      <a:endParaRPr lang="en-US" sz="1400" b="0"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Programming : </a:t>
                      </a:r>
                      <a:r>
                        <a:rPr lang="en-US" sz="1400" b="0" dirty="0">
                          <a:latin typeface="Times New Roman" panose="02020603050405020304" pitchFamily="18" charset="0"/>
                          <a:cs typeface="Times New Roman" panose="02020603050405020304" pitchFamily="18" charset="0"/>
                          <a:sym typeface="+mn-ea"/>
                        </a:rPr>
                        <a:t>Shape tool in Tux</a:t>
                      </a:r>
                      <a:r>
                        <a:rPr lang="en-US" sz="1400" b="0" baseline="0" dirty="0">
                          <a:latin typeface="Times New Roman" panose="02020603050405020304" pitchFamily="18" charset="0"/>
                          <a:cs typeface="Times New Roman" panose="02020603050405020304" pitchFamily="18" charset="0"/>
                          <a:sym typeface="+mn-ea"/>
                        </a:rPr>
                        <a:t> Paint</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02087">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a:t>
                      </a:r>
                      <a:r>
                        <a:rPr lang="en-US" sz="1400" b="0" dirty="0">
                          <a:latin typeface="Times New Roman" panose="02020603050405020304" pitchFamily="18" charset="0"/>
                          <a:cs typeface="Times New Roman" panose="02020603050405020304" pitchFamily="18" charset="0"/>
                          <a:sym typeface="+mn-ea"/>
                        </a:rPr>
                        <a:t>3 Computer is a Smart Machine</a:t>
                      </a:r>
                      <a:endParaRPr lang="en-US" sz="1400" b="0" dirty="0">
                        <a:solidFill>
                          <a:srgbClr val="FF0000"/>
                        </a:solidFill>
                        <a:latin typeface="Times New Roman" panose="02020603050405020304" pitchFamily="18" charset="0"/>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Make a beautiful </a:t>
                      </a:r>
                      <a:r>
                        <a:rPr lang="en-US" sz="1400" b="1" dirty="0">
                          <a:latin typeface="Times New Roman" panose="02020603050405020304" pitchFamily="18" charset="0"/>
                          <a:cs typeface="Times New Roman" panose="02020603050405020304" pitchFamily="18" charset="0"/>
                          <a:sym typeface="+mn-ea"/>
                        </a:rPr>
                        <a:t>‘Garden’ </a:t>
                      </a:r>
                      <a:r>
                        <a:rPr lang="en-US" sz="1400" b="0" dirty="0">
                          <a:latin typeface="Times New Roman" panose="02020603050405020304" pitchFamily="18" charset="0"/>
                          <a:cs typeface="Times New Roman" panose="02020603050405020304" pitchFamily="18" charset="0"/>
                          <a:sym typeface="+mn-ea"/>
                        </a:rPr>
                        <a:t>in Tux Paint.</a:t>
                      </a:r>
                      <a:endParaRPr lang="en-US" sz="1400" b="0"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Programming </a:t>
                      </a:r>
                      <a:r>
                        <a:rPr lang="en-US" sz="1400" b="0" dirty="0">
                          <a:latin typeface="Times New Roman" panose="02020603050405020304" pitchFamily="18" charset="0"/>
                          <a:cs typeface="Times New Roman" panose="02020603050405020304" pitchFamily="18" charset="0"/>
                          <a:sym typeface="+mn-ea"/>
                        </a:rPr>
                        <a:t>: Color tool in Tux Paint</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24158">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1" dirty="0">
                          <a:latin typeface="Times New Roman" panose="02020603050405020304" pitchFamily="18" charset="0"/>
                          <a:cs typeface="Times New Roman" panose="02020603050405020304" pitchFamily="18" charset="0"/>
                          <a:sym typeface="+mn-ea"/>
                        </a:rPr>
                        <a:t>Ch-</a:t>
                      </a:r>
                      <a:r>
                        <a:rPr lang="en-US" sz="1400" b="0" dirty="0">
                          <a:latin typeface="Times New Roman" panose="02020603050405020304" pitchFamily="18" charset="0"/>
                          <a:cs typeface="Times New Roman" panose="02020603050405020304" pitchFamily="18" charset="0"/>
                          <a:sym typeface="+mn-ea"/>
                        </a:rPr>
                        <a:t>4 Computers are Everywhere</a:t>
                      </a:r>
                      <a:endParaRPr lang="en-US" sz="1400" b="0" dirty="0">
                        <a:solidFill>
                          <a:srgbClr val="FF0000"/>
                        </a:solidFill>
                        <a:latin typeface="Times New Roman" panose="02020603050405020304" pitchFamily="18" charset="0"/>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Create a beautiful picture in Tux Paint by using stamp, brush and color tool.</a:t>
                      </a:r>
                      <a:endParaRPr lang="en-US" sz="1400" b="0"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Programming : </a:t>
                      </a:r>
                      <a:r>
                        <a:rPr lang="en-US" sz="1400" b="0" dirty="0">
                          <a:latin typeface="Times New Roman" panose="02020603050405020304" pitchFamily="18" charset="0"/>
                          <a:cs typeface="Times New Roman" panose="02020603050405020304" pitchFamily="18" charset="0"/>
                          <a:sym typeface="+mn-ea"/>
                        </a:rPr>
                        <a:t>Stamp tool in Tux Paint</a:t>
                      </a:r>
                      <a:endParaRPr lang="en-US" sz="1400" b="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74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a:t>
                      </a:r>
                      <a:r>
                        <a:rPr lang="en-IN" sz="1400" b="1" i="0"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8" name="Table 7"/>
          <p:cNvGraphicFramePr>
            <a:graphicFrameLocks noGrp="1"/>
          </p:cNvGraphicFramePr>
          <p:nvPr/>
        </p:nvGraphicFramePr>
        <p:xfrm>
          <a:off x="428878" y="5248180"/>
          <a:ext cx="6020474" cy="4134162"/>
        </p:xfrm>
        <a:graphic>
          <a:graphicData uri="http://schemas.openxmlformats.org/drawingml/2006/table">
            <a:tbl>
              <a:tblPr>
                <a:tableStyleId>{C4B1156A-380E-4F78-BDF5-A606A8083BF9}</a:tableStyleId>
              </a:tblPr>
              <a:tblGrid>
                <a:gridCol w="1411121"/>
                <a:gridCol w="4609353"/>
              </a:tblGrid>
              <a:tr h="467466">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MONTH/</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SUBJECT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DRAWING</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609738">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APRIL</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1" kern="1200" dirty="0">
                          <a:solidFill>
                            <a:schemeClr val="dk1"/>
                          </a:solidFill>
                          <a:effectLst/>
                          <a:latin typeface="Times New Roman" panose="02020603050405020304" pitchFamily="18" charset="0"/>
                          <a:ea typeface="+mn-ea"/>
                          <a:cs typeface="Times New Roman" panose="02020603050405020304" pitchFamily="18" charset="0"/>
                        </a:rPr>
                        <a:t> Topic</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a:t>
                      </a:r>
                      <a:r>
                        <a:rPr lang="en-US" sz="1400" kern="1200" baseline="0" dirty="0">
                          <a:solidFill>
                            <a:schemeClr val="dk1"/>
                          </a:solidFill>
                          <a:effectLst/>
                          <a:latin typeface="Times New Roman" panose="02020603050405020304" pitchFamily="18" charset="0"/>
                          <a:ea typeface="+mn-ea"/>
                          <a:cs typeface="Times New Roman" panose="02020603050405020304" pitchFamily="18" charset="0"/>
                        </a:rPr>
                        <a:t> Front Page, Butterfly</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Book page</a:t>
                      </a:r>
                      <a:r>
                        <a:rPr lang="en-US" sz="1400" b="1"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en-US" sz="1400" b="1" kern="1200" dirty="0">
                          <a:solidFill>
                            <a:schemeClr val="dk1"/>
                          </a:solidFill>
                          <a:effectLst/>
                          <a:latin typeface="Times New Roman" panose="02020603050405020304" pitchFamily="18" charset="0"/>
                          <a:ea typeface="+mn-ea"/>
                          <a:cs typeface="Times New Roman" panose="02020603050405020304" pitchFamily="18" charset="0"/>
                        </a:rPr>
                        <a:t>no.</a:t>
                      </a:r>
                      <a:r>
                        <a:rPr lang="en-US" sz="1400" kern="1200" dirty="0">
                          <a:solidFill>
                            <a:schemeClr val="dk1"/>
                          </a:solidFill>
                          <a:effectLst/>
                          <a:latin typeface="Times New Roman" panose="02020603050405020304" pitchFamily="18" charset="0"/>
                          <a:ea typeface="+mn-ea"/>
                          <a:cs typeface="Times New Roman" panose="02020603050405020304" pitchFamily="18" charset="0"/>
                        </a:rPr>
                        <a:t>- 3-5</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b="1" dirty="0">
                          <a:effectLst/>
                          <a:latin typeface="Times New Roman" panose="02020603050405020304" pitchFamily="18" charset="0"/>
                          <a:cs typeface="Times New Roman" panose="02020603050405020304" pitchFamily="18" charset="0"/>
                          <a:sym typeface="+mn-ea"/>
                        </a:rPr>
                        <a:t> Activity- </a:t>
                      </a:r>
                      <a:r>
                        <a:rPr lang="en-US" sz="1400" b="0" dirty="0">
                          <a:effectLst/>
                          <a:latin typeface="Times New Roman" panose="02020603050405020304" pitchFamily="18" charset="0"/>
                          <a:cs typeface="Times New Roman" panose="02020603050405020304" pitchFamily="18" charset="0"/>
                          <a:sym typeface="+mn-ea"/>
                        </a:rPr>
                        <a:t>Earth Day Activity</a:t>
                      </a:r>
                      <a:endParaRPr lang="en-US" sz="1400" b="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12984">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MAY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60325" indent="-60325"/>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 Summer Scene, Hut, Duck</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60325" indent="-60325"/>
                      <a:r>
                        <a:rPr lang="en-US" sz="1400" dirty="0">
                          <a:effectLst/>
                          <a:latin typeface="Times New Roman" panose="02020603050405020304" pitchFamily="18" charset="0"/>
                          <a:cs typeface="Times New Roman" panose="02020603050405020304" pitchFamily="18" charset="0"/>
                          <a:sym typeface="+mn-ea"/>
                        </a:rPr>
                        <a:t> </a:t>
                      </a: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- 6-8</a:t>
                      </a:r>
                      <a:endParaRPr lang="en-US" sz="1400" dirty="0">
                        <a:effectLst/>
                        <a:latin typeface="Times New Roman" panose="02020603050405020304" pitchFamily="18" charset="0"/>
                        <a:cs typeface="Times New Roman" panose="02020603050405020304" pitchFamily="18" charset="0"/>
                        <a:sym typeface="+mn-ea"/>
                      </a:endParaRPr>
                    </a:p>
                    <a:p>
                      <a:pPr marL="60325" indent="-60325"/>
                      <a:r>
                        <a:rPr lang="en-US" sz="1400" b="1" dirty="0">
                          <a:effectLst/>
                          <a:latin typeface="Times New Roman" panose="02020603050405020304" pitchFamily="18" charset="0"/>
                          <a:cs typeface="Times New Roman" panose="02020603050405020304" pitchFamily="18" charset="0"/>
                          <a:sym typeface="+mn-ea"/>
                        </a:rPr>
                        <a:t>Mother’s Day Activity</a:t>
                      </a:r>
                      <a:endParaRPr lang="en-US" sz="1400" b="0" dirty="0">
                        <a:effectLst/>
                        <a:latin typeface="Times New Roman" panose="02020603050405020304" pitchFamily="18" charset="0"/>
                        <a:cs typeface="Times New Roman" panose="02020603050405020304" pitchFamily="18" charset="0"/>
                        <a:sym typeface="+mn-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12831">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JULY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  Mushroom, Snail</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1400" dirty="0">
                          <a:effectLst/>
                          <a:latin typeface="Times New Roman" panose="02020603050405020304" pitchFamily="18" charset="0"/>
                          <a:cs typeface="Times New Roman" panose="02020603050405020304" pitchFamily="18" charset="0"/>
                          <a:sym typeface="+mn-ea"/>
                        </a:rPr>
                        <a:t> </a:t>
                      </a: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- 10,11, 14,15</a:t>
                      </a:r>
                      <a:endParaRPr lang="en-US" sz="1400" dirty="0">
                        <a:effectLst/>
                        <a:latin typeface="Times New Roman" panose="02020603050405020304" pitchFamily="18" charset="0"/>
                        <a:cs typeface="Times New Roman" panose="02020603050405020304" pitchFamily="18" charset="0"/>
                        <a:sym typeface="+mn-ea"/>
                      </a:endParaRPr>
                    </a:p>
                    <a:p>
                      <a:r>
                        <a:rPr lang="en-US" sz="1400" b="1" dirty="0">
                          <a:effectLst/>
                          <a:latin typeface="Times New Roman" panose="02020603050405020304" pitchFamily="18" charset="0"/>
                          <a:cs typeface="Times New Roman" panose="02020603050405020304" pitchFamily="18" charset="0"/>
                          <a:sym typeface="+mn-ea"/>
                        </a:rPr>
                        <a:t>Monsoon Activity- </a:t>
                      </a:r>
                      <a:endParaRPr lang="en-US" sz="14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12984">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AUGUST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60325" indent="-60325"/>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 Honey Bee, Peacock with hand print</a:t>
                      </a:r>
                      <a:br>
                        <a:rPr lang="en-US" sz="1400" dirty="0">
                          <a:effectLst/>
                          <a:latin typeface="Times New Roman" panose="02020603050405020304" pitchFamily="18" charset="0"/>
                          <a:cs typeface="Times New Roman" panose="02020603050405020304" pitchFamily="18" charset="0"/>
                          <a:sym typeface="+mn-ea"/>
                        </a:rPr>
                      </a:b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- 13, 16, 25, 26</a:t>
                      </a:r>
                      <a:br>
                        <a:rPr lang="en-US" sz="1400" dirty="0">
                          <a:effectLst/>
                          <a:latin typeface="Times New Roman" panose="02020603050405020304" pitchFamily="18" charset="0"/>
                          <a:cs typeface="Times New Roman" panose="02020603050405020304" pitchFamily="18" charset="0"/>
                          <a:sym typeface="+mn-ea"/>
                        </a:rPr>
                      </a:br>
                      <a:r>
                        <a:rPr lang="en-US" sz="1400" b="1" dirty="0">
                          <a:effectLst/>
                          <a:latin typeface="Times New Roman" panose="02020603050405020304" pitchFamily="18" charset="0"/>
                          <a:cs typeface="Times New Roman" panose="02020603050405020304" pitchFamily="18" charset="0"/>
                          <a:sym typeface="+mn-ea"/>
                        </a:rPr>
                        <a:t> Rakhi Activity</a:t>
                      </a:r>
                      <a:br>
                        <a:rPr lang="en-US" sz="1400" b="0" dirty="0">
                          <a:effectLst/>
                          <a:latin typeface="Times New Roman" panose="02020603050405020304" pitchFamily="18" charset="0"/>
                          <a:cs typeface="Times New Roman" panose="02020603050405020304" pitchFamily="18" charset="0"/>
                          <a:sym typeface="+mn-ea"/>
                        </a:rPr>
                      </a:br>
                      <a:r>
                        <a:rPr lang="en-US" sz="1400" b="1" dirty="0">
                          <a:effectLst/>
                          <a:latin typeface="Times New Roman" panose="02020603050405020304" pitchFamily="18" charset="0"/>
                          <a:ea typeface="Calibri" panose="020F0502020204030204" pitchFamily="34" charset="0"/>
                          <a:cs typeface="Times New Roman" panose="02020603050405020304" pitchFamily="18" charset="0"/>
                          <a:sym typeface="+mn-ea"/>
                        </a:rPr>
                        <a:t>Janmashtami Activity </a:t>
                      </a:r>
                      <a:endParaRPr lang="en-US" sz="1400" b="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01199">
                <a:tc>
                  <a:txBody>
                    <a:bodyPr/>
                    <a:lstStyle/>
                    <a:p>
                      <a:pPr marL="0" marR="0" indent="0" algn="ctr" defTabSz="914400" rtl="0" eaLnBrk="1" fontAlgn="auto" latinLnBrk="0" hangingPunct="1">
                        <a:lnSpc>
                          <a:spcPct val="115000"/>
                        </a:lnSpc>
                        <a:spcBef>
                          <a:spcPts val="0"/>
                        </a:spcBef>
                        <a:spcAft>
                          <a:spcPts val="0"/>
                        </a:spcAft>
                        <a:buClrTx/>
                        <a:buSzTx/>
                        <a:buFontTx/>
                        <a:buNone/>
                        <a:defRPr/>
                      </a:pPr>
                      <a:endPar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60325" marR="0" lvl="0" indent="-60325" algn="l" defTabSz="685800" rtl="0" eaLnBrk="1" fontAlgn="auto" latinLnBrk="0" hangingPunct="1">
                        <a:lnSpc>
                          <a:spcPct val="100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a:t>
                      </a:r>
                      <a:r>
                        <a:rPr lang="en-IN" sz="1400" b="1" i="0"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t>
                      </a: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418704" cy="369332"/>
          </a:xfrm>
          <a:prstGeom prst="rect">
            <a:avLst/>
          </a:prstGeom>
          <a:noFill/>
        </p:spPr>
        <p:txBody>
          <a:bodyPr wrap="none" rtlCol="0">
            <a:spAutoFit/>
          </a:bodyPr>
          <a:lstStyle/>
          <a:p>
            <a:r>
              <a:rPr lang="en-US" dirty="0"/>
              <a:t>12</a:t>
            </a:r>
            <a:endParaRPr lang="en-US" dirty="0"/>
          </a:p>
        </p:txBody>
      </p:sp>
      <p:sp>
        <p:nvSpPr>
          <p:cNvPr id="4" name="Rectangle 8"/>
          <p:cNvSpPr/>
          <p:nvPr/>
        </p:nvSpPr>
        <p:spPr bwMode="auto">
          <a:xfrm>
            <a:off x="441419" y="354703"/>
            <a:ext cx="5859145" cy="674370"/>
          </a:xfrm>
          <a:prstGeom prst="ellipseRibbon2">
            <a:avLst/>
          </a:prstGeom>
          <a:solidFill>
            <a:schemeClr val="accent5">
              <a:lumMod val="60000"/>
              <a:lumOff val="40000"/>
            </a:schemeClr>
          </a:solidFill>
          <a:ln w="12700">
            <a:solidFill>
              <a:srgbClr val="95B3D7"/>
            </a:solidFill>
            <a:miter lim="800000"/>
          </a:ln>
          <a:effectLst>
            <a:outerShdw dist="28398" dir="3806097" algn="ctr" rotWithShape="0">
              <a:srgbClr val="243F60">
                <a:alpha val="50000"/>
              </a:srgbClr>
            </a:outerShdw>
          </a:effectLst>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ts val="1000"/>
              </a:spcAft>
              <a:buClrTx/>
              <a:buSzTx/>
              <a:buFontTx/>
              <a:buNone/>
            </a:pPr>
            <a:r>
              <a:rPr kumimoji="0" lang="en-GB" sz="2400" b="1" i="0" u="none" strike="noStrike" cap="none" normalizeH="0" baseline="0" dirty="0">
                <a:ln>
                  <a:noFill/>
                </a:ln>
                <a:effectLst/>
                <a:latin typeface="Lucida Calligraphy" panose="03010101010101010101" pitchFamily="66" charset="0"/>
                <a:cs typeface="Times New Roman" panose="02020603050405020304" pitchFamily="18" charset="0"/>
              </a:rPr>
              <a:t>SECOND TERM</a:t>
            </a:r>
            <a:endParaRPr kumimoji="0" lang="en-US" sz="2800" b="0" i="0" u="none" strike="noStrike" cap="none" normalizeH="0" baseline="0" dirty="0">
              <a:ln>
                <a:noFill/>
              </a:ln>
              <a:effectLst/>
              <a:latin typeface="Lucida Calligraphy" panose="03010101010101010101" pitchFamily="66" charset="0"/>
              <a:cs typeface="Times New Roman" panose="02020603050405020304" pitchFamily="18" charset="0"/>
            </a:endParaRPr>
          </a:p>
        </p:txBody>
      </p:sp>
      <p:graphicFrame>
        <p:nvGraphicFramePr>
          <p:cNvPr id="2" name="Table 1"/>
          <p:cNvGraphicFramePr>
            <a:graphicFrameLocks noGrp="1"/>
          </p:cNvGraphicFramePr>
          <p:nvPr>
            <p:custDataLst>
              <p:tags r:id="rId2"/>
            </p:custDataLst>
          </p:nvPr>
        </p:nvGraphicFramePr>
        <p:xfrm>
          <a:off x="360045" y="1142365"/>
          <a:ext cx="6131560" cy="7907655"/>
        </p:xfrm>
        <a:graphic>
          <a:graphicData uri="http://schemas.openxmlformats.org/drawingml/2006/table">
            <a:tbl>
              <a:tblPr>
                <a:tableStyleId>{16D9F66E-5EB9-4882-86FB-DCBF35E3C3E4}</a:tableStyleId>
              </a:tblPr>
              <a:tblGrid>
                <a:gridCol w="1360170"/>
                <a:gridCol w="4771390"/>
              </a:tblGrid>
              <a:tr h="73533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MONTH/</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SUBJECT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lnSpc>
                          <a:spcPct val="115000"/>
                        </a:lnSpc>
                        <a:spcAft>
                          <a:spcPts val="0"/>
                        </a:spcAft>
                      </a:pPr>
                      <a:endPar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ENGLISH</a:t>
                      </a:r>
                      <a:endPar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92976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4300">
                        <a:lnSpc>
                          <a:spcPct val="100000"/>
                        </a:lnSpc>
                        <a:tabLst>
                          <a:tab pos="114300" algn="l"/>
                        </a:tabLst>
                      </a:pPr>
                      <a:r>
                        <a:rPr lang="en-US" sz="1400" b="1" dirty="0">
                          <a:latin typeface="Times New Roman" panose="02020603050405020304" pitchFamily="18" charset="0"/>
                          <a:cs typeface="Times New Roman" panose="02020603050405020304" pitchFamily="18" charset="0"/>
                          <a:sym typeface="+mn-ea"/>
                        </a:rPr>
                        <a:t>Literature- L-6 </a:t>
                      </a:r>
                      <a:r>
                        <a:rPr lang="en-US" sz="1400" b="0" dirty="0">
                          <a:latin typeface="Times New Roman" panose="02020603050405020304" pitchFamily="18" charset="0"/>
                          <a:cs typeface="Times New Roman" panose="02020603050405020304" pitchFamily="18" charset="0"/>
                          <a:sym typeface="+mn-ea"/>
                        </a:rPr>
                        <a:t>Never Give Up, </a:t>
                      </a:r>
                      <a:r>
                        <a:rPr lang="en-US" sz="1400" b="1" dirty="0">
                          <a:latin typeface="Times New Roman" panose="02020603050405020304" pitchFamily="18" charset="0"/>
                          <a:cs typeface="Times New Roman" panose="02020603050405020304" pitchFamily="18" charset="0"/>
                          <a:sym typeface="+mn-ea"/>
                        </a:rPr>
                        <a:t>L-7</a:t>
                      </a:r>
                      <a:r>
                        <a:rPr lang="en-US" sz="1400" b="0" dirty="0">
                          <a:latin typeface="Times New Roman" panose="02020603050405020304" pitchFamily="18" charset="0"/>
                          <a:cs typeface="Times New Roman" panose="02020603050405020304" pitchFamily="18" charset="0"/>
                          <a:sym typeface="+mn-ea"/>
                        </a:rPr>
                        <a:t> The Old Man’s Field</a:t>
                      </a:r>
                      <a:endParaRPr lang="en-US" sz="1400" b="0" dirty="0">
                        <a:latin typeface="Times New Roman" panose="02020603050405020304" pitchFamily="18" charset="0"/>
                        <a:cs typeface="Times New Roman" panose="02020603050405020304" pitchFamily="18" charset="0"/>
                        <a:sym typeface="+mn-ea"/>
                      </a:endParaRPr>
                    </a:p>
                    <a:p>
                      <a:pPr marL="0" indent="114300">
                        <a:lnSpc>
                          <a:spcPct val="100000"/>
                        </a:lnSpc>
                        <a:tabLst>
                          <a:tab pos="114300" algn="l"/>
                        </a:tabLst>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 L-5 </a:t>
                      </a:r>
                      <a:r>
                        <a:rPr lang="en-US" sz="1400" b="0" dirty="0">
                          <a:latin typeface="Times New Roman" panose="02020603050405020304" pitchFamily="18" charset="0"/>
                          <a:cs typeface="Times New Roman" panose="02020603050405020304" pitchFamily="18" charset="0"/>
                          <a:sym typeface="+mn-ea"/>
                        </a:rPr>
                        <a:t>Describing Words ,</a:t>
                      </a:r>
                      <a:r>
                        <a:rPr lang="en-US" sz="1400" b="0" baseline="0"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L-6</a:t>
                      </a:r>
                      <a:r>
                        <a:rPr lang="en-US" sz="1400" b="0" dirty="0">
                          <a:latin typeface="Times New Roman" panose="02020603050405020304" pitchFamily="18" charset="0"/>
                          <a:cs typeface="Times New Roman" panose="02020603050405020304" pitchFamily="18" charset="0"/>
                          <a:sym typeface="+mn-ea"/>
                        </a:rPr>
                        <a:t> </a:t>
                      </a:r>
                      <a:r>
                        <a:rPr lang="en-US" sz="1400" b="0" baseline="0" dirty="0">
                          <a:latin typeface="Times New Roman" panose="02020603050405020304" pitchFamily="18" charset="0"/>
                          <a:cs typeface="Times New Roman" panose="02020603050405020304" pitchFamily="18" charset="0"/>
                          <a:sym typeface="+mn-ea"/>
                        </a:rPr>
                        <a:t>I, She, He, It, We,   </a:t>
                      </a:r>
                      <a:endParaRPr lang="en-US" sz="1400" b="0" baseline="0" dirty="0">
                        <a:latin typeface="Times New Roman" panose="02020603050405020304" pitchFamily="18" charset="0"/>
                        <a:cs typeface="Times New Roman" panose="02020603050405020304" pitchFamily="18" charset="0"/>
                        <a:sym typeface="+mn-ea"/>
                      </a:endParaRPr>
                    </a:p>
                    <a:p>
                      <a:pPr marL="0" indent="114300">
                        <a:lnSpc>
                          <a:spcPct val="100000"/>
                        </a:lnSpc>
                        <a:tabLst>
                          <a:tab pos="114300" algn="l"/>
                        </a:tabLst>
                      </a:pPr>
                      <a:r>
                        <a:rPr lang="en-US" sz="1400" b="0" baseline="0" dirty="0">
                          <a:latin typeface="Times New Roman" panose="02020603050405020304" pitchFamily="18" charset="0"/>
                          <a:cs typeface="Times New Roman" panose="02020603050405020304" pitchFamily="18" charset="0"/>
                          <a:sym typeface="+mn-ea"/>
                        </a:rPr>
                        <a:t>They, Recap-1,  Vocabulary- L-1 Animals and Young ones, L-4 </a:t>
                      </a:r>
                      <a:endParaRPr lang="en-US" sz="1400" b="0" baseline="0" dirty="0">
                        <a:latin typeface="Times New Roman" panose="02020603050405020304" pitchFamily="18" charset="0"/>
                        <a:cs typeface="Times New Roman" panose="02020603050405020304" pitchFamily="18" charset="0"/>
                        <a:sym typeface="+mn-ea"/>
                      </a:endParaRPr>
                    </a:p>
                    <a:p>
                      <a:pPr marL="0" indent="114300">
                        <a:lnSpc>
                          <a:spcPct val="100000"/>
                        </a:lnSpc>
                        <a:tabLst>
                          <a:tab pos="114300" algn="l"/>
                        </a:tabLst>
                      </a:pPr>
                      <a:r>
                        <a:rPr lang="en-US" sz="1400" b="0" baseline="0" dirty="0">
                          <a:latin typeface="Times New Roman" panose="02020603050405020304" pitchFamily="18" charset="0"/>
                          <a:cs typeface="Times New Roman" panose="02020603050405020304" pitchFamily="18" charset="0"/>
                          <a:sym typeface="+mn-ea"/>
                        </a:rPr>
                        <a:t>Opposites</a:t>
                      </a:r>
                      <a:endParaRPr lang="en-US" sz="1400" b="1" dirty="0">
                        <a:latin typeface="Times New Roman" panose="02020603050405020304" pitchFamily="18" charset="0"/>
                        <a:cs typeface="Times New Roman" panose="02020603050405020304" pitchFamily="18" charset="0"/>
                        <a:sym typeface="+mn-ea"/>
                      </a:endParaRPr>
                    </a:p>
                    <a:p>
                      <a:pPr marL="0" indent="114300">
                        <a:lnSpc>
                          <a:spcPct val="100000"/>
                        </a:lnSpc>
                        <a:tabLst>
                          <a:tab pos="114300" algn="l"/>
                        </a:tabLst>
                      </a:pPr>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Picnic – A Day at Park , My Favourite Cartoon  </a:t>
                      </a:r>
                      <a:endParaRPr lang="en-US" sz="1400" dirty="0">
                        <a:latin typeface="Times New Roman" panose="02020603050405020304" pitchFamily="18" charset="0"/>
                        <a:cs typeface="Times New Roman" panose="02020603050405020304" pitchFamily="18" charset="0"/>
                        <a:sym typeface="+mn-ea"/>
                      </a:endParaRPr>
                    </a:p>
                    <a:p>
                      <a:pPr marL="0" indent="114300">
                        <a:lnSpc>
                          <a:spcPct val="100000"/>
                        </a:lnSpc>
                        <a:tabLst>
                          <a:tab pos="114300" algn="l"/>
                        </a:tabLst>
                      </a:pPr>
                      <a:r>
                        <a:rPr lang="en-US" sz="1400" dirty="0">
                          <a:latin typeface="Times New Roman" panose="02020603050405020304" pitchFamily="18" charset="0"/>
                          <a:cs typeface="Times New Roman" panose="02020603050405020304" pitchFamily="18" charset="0"/>
                          <a:sym typeface="+mn-ea"/>
                        </a:rPr>
                        <a:t>Character</a:t>
                      </a:r>
                      <a:r>
                        <a:rPr lang="en-US" sz="1400" baseline="0" dirty="0">
                          <a:latin typeface="Times New Roman" panose="02020603050405020304" pitchFamily="18" charset="0"/>
                          <a:cs typeface="Times New Roman" panose="02020603050405020304" pitchFamily="18" charset="0"/>
                          <a:sym typeface="+mn-ea"/>
                        </a:rPr>
                        <a:t>.</a:t>
                      </a:r>
                      <a:endParaRPr lang="en-US" sz="1400" dirty="0">
                        <a:latin typeface="Times New Roman" panose="02020603050405020304" pitchFamily="18" charset="0"/>
                        <a:cs typeface="Times New Roman" panose="02020603050405020304" pitchFamily="18" charset="0"/>
                        <a:sym typeface="+mn-ea"/>
                      </a:endParaRPr>
                    </a:p>
                    <a:p>
                      <a:pPr marL="0" indent="114300">
                        <a:lnSpc>
                          <a:spcPct val="100000"/>
                        </a:lnSpc>
                        <a:buFont typeface="Wingdings" panose="05000000000000000000" charset="0"/>
                        <a:buNone/>
                        <a:tabLst>
                          <a:tab pos="114300" algn="l"/>
                        </a:tabLs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Unleash Your Imagination-</a:t>
                      </a:r>
                      <a:r>
                        <a:rPr lang="en-US" sz="1400" b="0" dirty="0">
                          <a:solidFill>
                            <a:schemeClr val="tx1"/>
                          </a:solidFill>
                          <a:latin typeface="Times New Roman" panose="02020603050405020304" pitchFamily="18" charset="0"/>
                          <a:cs typeface="Times New Roman" panose="02020603050405020304" pitchFamily="18" charset="0"/>
                          <a:sym typeface="+mn-ea"/>
                        </a:rPr>
                        <a:t> Craft a slogan </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0" indent="114300">
                        <a:lnSpc>
                          <a:spcPct val="100000"/>
                        </a:lnSpc>
                        <a:buFont typeface="Wingdings" panose="05000000000000000000" charset="0"/>
                        <a:buNone/>
                        <a:tabLst>
                          <a:tab pos="114300" algn="l"/>
                        </a:tabLst>
                      </a:pPr>
                      <a:r>
                        <a:rPr lang="en-US" sz="1400" b="0" dirty="0">
                          <a:solidFill>
                            <a:schemeClr val="tx1"/>
                          </a:solidFill>
                          <a:latin typeface="Times New Roman" panose="02020603050405020304" pitchFamily="18" charset="0"/>
                          <a:cs typeface="Times New Roman" panose="02020603050405020304" pitchFamily="18" charset="0"/>
                          <a:sym typeface="+mn-ea"/>
                        </a:rPr>
                        <a:t>card on Never Give Up.</a:t>
                      </a:r>
                      <a:endParaRPr lang="en-US" sz="1400" b="0" dirty="0">
                        <a:solidFill>
                          <a:schemeClr val="tx1"/>
                        </a:solidFill>
                        <a:latin typeface="Times New Roman" panose="02020603050405020304" pitchFamily="18" charset="0"/>
                        <a:cs typeface="Times New Roman" panose="02020603050405020304" pitchFamily="18" charset="0"/>
                      </a:endParaRPr>
                    </a:p>
                    <a:p>
                      <a:pPr marL="0" marR="0" indent="114300" algn="l" defTabSz="685800" rtl="0" eaLnBrk="1" fontAlgn="auto" latinLnBrk="0" hangingPunct="1">
                        <a:lnSpc>
                          <a:spcPct val="100000"/>
                        </a:lnSpc>
                        <a:spcBef>
                          <a:spcPts val="0"/>
                        </a:spcBef>
                        <a:spcAft>
                          <a:spcPts val="0"/>
                        </a:spcAft>
                        <a:buClrTx/>
                        <a:buSzTx/>
                        <a:buFont typeface="Wingdings" panose="05000000000000000000" charset="0"/>
                        <a:buNone/>
                        <a:tabLst>
                          <a:tab pos="114300" algn="l"/>
                        </a:tabLst>
                        <a:defRPr/>
                      </a:pPr>
                      <a:r>
                        <a:rPr lang="en-US" sz="1400" b="1" dirty="0">
                          <a:latin typeface="Times New Roman" panose="02020603050405020304" pitchFamily="18" charset="0"/>
                          <a:cs typeface="Times New Roman" panose="02020603050405020304" pitchFamily="18" charset="0"/>
                          <a:sym typeface="+mn-ea"/>
                        </a:rPr>
                        <a:t>Experiential Learning: </a:t>
                      </a:r>
                      <a:r>
                        <a:rPr lang="en-US" sz="1400" dirty="0">
                          <a:latin typeface="Times New Roman" panose="02020603050405020304" pitchFamily="18" charset="0"/>
                          <a:cs typeface="Times New Roman" panose="02020603050405020304" pitchFamily="18" charset="0"/>
                          <a:sym typeface="+mn-ea"/>
                        </a:rPr>
                        <a:t>D</a:t>
                      </a:r>
                      <a:r>
                        <a:rPr lang="en-US" sz="1400" b="0" dirty="0">
                          <a:latin typeface="Times New Roman" panose="02020603050405020304" pitchFamily="18" charset="0"/>
                          <a:cs typeface="Times New Roman" panose="02020603050405020304" pitchFamily="18" charset="0"/>
                          <a:sym typeface="+mn-ea"/>
                        </a:rPr>
                        <a:t>escribe Your surrounding.</a:t>
                      </a:r>
                      <a:endParaRPr lang="en-US" sz="1400" b="0" dirty="0">
                        <a:solidFill>
                          <a:schemeClr val="tx1"/>
                        </a:solidFill>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1640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4300">
                        <a:lnSpc>
                          <a:spcPct val="100000"/>
                        </a:lnSpc>
                      </a:pPr>
                      <a:r>
                        <a:rPr lang="en-US" sz="1400" b="1" dirty="0">
                          <a:latin typeface="Times New Roman" panose="02020603050405020304" pitchFamily="18" charset="0"/>
                          <a:cs typeface="Times New Roman" panose="02020603050405020304" pitchFamily="18" charset="0"/>
                          <a:sym typeface="+mn-ea"/>
                        </a:rPr>
                        <a:t>Literature- L-8</a:t>
                      </a:r>
                      <a:r>
                        <a:rPr lang="en-US" sz="1400" b="1" baseline="0" dirty="0">
                          <a:latin typeface="Times New Roman" panose="02020603050405020304" pitchFamily="18" charset="0"/>
                          <a:cs typeface="Times New Roman" panose="02020603050405020304" pitchFamily="18" charset="0"/>
                          <a:sym typeface="+mn-ea"/>
                        </a:rPr>
                        <a:t> </a:t>
                      </a:r>
                      <a:r>
                        <a:rPr lang="en-US" sz="1400" b="0" baseline="0" dirty="0">
                          <a:latin typeface="Times New Roman" panose="02020603050405020304" pitchFamily="18" charset="0"/>
                          <a:cs typeface="Times New Roman" panose="02020603050405020304" pitchFamily="18" charset="0"/>
                          <a:sym typeface="+mn-ea"/>
                        </a:rPr>
                        <a:t>Poem- The Caterpillar, </a:t>
                      </a:r>
                      <a:r>
                        <a:rPr lang="en-US" sz="1400" b="1" baseline="0" dirty="0">
                          <a:latin typeface="Times New Roman" panose="02020603050405020304" pitchFamily="18" charset="0"/>
                          <a:cs typeface="Times New Roman" panose="02020603050405020304" pitchFamily="18" charset="0"/>
                          <a:sym typeface="+mn-ea"/>
                        </a:rPr>
                        <a:t>L-9 </a:t>
                      </a:r>
                      <a:r>
                        <a:rPr lang="en-US" sz="1400" b="0" baseline="0" dirty="0">
                          <a:latin typeface="Times New Roman" panose="02020603050405020304" pitchFamily="18" charset="0"/>
                          <a:cs typeface="Times New Roman" panose="02020603050405020304" pitchFamily="18" charset="0"/>
                          <a:sym typeface="+mn-ea"/>
                        </a:rPr>
                        <a:t>India Our Country</a:t>
                      </a:r>
                      <a:endParaRPr lang="en-US" sz="1400" b="0" dirty="0">
                        <a:latin typeface="Times New Roman" panose="02020603050405020304" pitchFamily="18" charset="0"/>
                        <a:cs typeface="Times New Roman" panose="02020603050405020304" pitchFamily="18" charset="0"/>
                        <a:sym typeface="+mn-ea"/>
                      </a:endParaRPr>
                    </a:p>
                    <a:p>
                      <a:pPr marL="0" indent="114300">
                        <a:lnSpc>
                          <a:spcPct val="100000"/>
                        </a:lnSpc>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L-7 </a:t>
                      </a:r>
                      <a:r>
                        <a:rPr lang="en-US" sz="1400" b="0" dirty="0">
                          <a:latin typeface="Times New Roman" panose="02020603050405020304" pitchFamily="18" charset="0"/>
                          <a:cs typeface="Times New Roman" panose="02020603050405020304" pitchFamily="18" charset="0"/>
                          <a:sym typeface="+mn-ea"/>
                        </a:rPr>
                        <a:t>Am, Is, Are</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L-8 </a:t>
                      </a:r>
                      <a:r>
                        <a:rPr lang="en-US" sz="1400" b="0" dirty="0">
                          <a:latin typeface="Times New Roman" panose="02020603050405020304" pitchFamily="18" charset="0"/>
                          <a:cs typeface="Times New Roman" panose="02020603050405020304" pitchFamily="18" charset="0"/>
                          <a:sym typeface="+mn-ea"/>
                        </a:rPr>
                        <a:t>Doing Words</a:t>
                      </a:r>
                      <a:endParaRPr lang="en-US" sz="1400" b="0" dirty="0">
                        <a:latin typeface="Times New Roman" panose="02020603050405020304" pitchFamily="18" charset="0"/>
                        <a:cs typeface="Times New Roman" panose="02020603050405020304" pitchFamily="18" charset="0"/>
                        <a:sym typeface="+mn-ea"/>
                      </a:endParaRPr>
                    </a:p>
                    <a:p>
                      <a:pPr marL="0" indent="114300">
                        <a:lnSpc>
                          <a:spcPct val="100000"/>
                        </a:lnSpc>
                      </a:pPr>
                      <a:r>
                        <a:rPr lang="en-US" sz="1400" b="1" dirty="0">
                          <a:latin typeface="Times New Roman" panose="02020603050405020304" pitchFamily="18" charset="0"/>
                          <a:cs typeface="Times New Roman" panose="02020603050405020304" pitchFamily="18" charset="0"/>
                          <a:sym typeface="+mn-ea"/>
                        </a:rPr>
                        <a:t>Vocabulary L-2 </a:t>
                      </a:r>
                      <a:r>
                        <a:rPr lang="en-US" sz="1400" b="0" dirty="0">
                          <a:latin typeface="Times New Roman" panose="02020603050405020304" pitchFamily="18" charset="0"/>
                          <a:cs typeface="Times New Roman" panose="02020603050405020304" pitchFamily="18" charset="0"/>
                          <a:sym typeface="+mn-ea"/>
                        </a:rPr>
                        <a:t>Rhyming Words, </a:t>
                      </a:r>
                      <a:r>
                        <a:rPr lang="en-US" sz="1400" b="1" dirty="0">
                          <a:latin typeface="Times New Roman" panose="02020603050405020304" pitchFamily="18" charset="0"/>
                          <a:cs typeface="Times New Roman" panose="02020603050405020304" pitchFamily="18" charset="0"/>
                          <a:sym typeface="+mn-ea"/>
                        </a:rPr>
                        <a:t>L-4</a:t>
                      </a:r>
                      <a:r>
                        <a:rPr lang="en-US" sz="1400" b="0" dirty="0">
                          <a:latin typeface="Times New Roman" panose="02020603050405020304" pitchFamily="18" charset="0"/>
                          <a:cs typeface="Times New Roman" panose="02020603050405020304" pitchFamily="18" charset="0"/>
                          <a:sym typeface="+mn-ea"/>
                        </a:rPr>
                        <a:t> Opposite Words</a:t>
                      </a:r>
                      <a:endParaRPr lang="en-US" sz="1400" b="0" dirty="0">
                        <a:latin typeface="Times New Roman" panose="02020603050405020304" pitchFamily="18" charset="0"/>
                        <a:cs typeface="Times New Roman" panose="02020603050405020304" pitchFamily="18" charset="0"/>
                        <a:sym typeface="+mn-ea"/>
                      </a:endParaRPr>
                    </a:p>
                    <a:p>
                      <a:pPr marL="0" indent="114300">
                        <a:lnSpc>
                          <a:spcPct val="100000"/>
                        </a:lnSpc>
                      </a:pPr>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Cleanliness- The Essence of Life, Tiny actions, </a:t>
                      </a:r>
                      <a:endParaRPr lang="en-US" sz="1400" dirty="0">
                        <a:latin typeface="Times New Roman" panose="02020603050405020304" pitchFamily="18" charset="0"/>
                        <a:cs typeface="Times New Roman" panose="02020603050405020304" pitchFamily="18" charset="0"/>
                        <a:sym typeface="+mn-ea"/>
                      </a:endParaRPr>
                    </a:p>
                    <a:p>
                      <a:pPr marL="0" indent="114300">
                        <a:lnSpc>
                          <a:spcPct val="100000"/>
                        </a:lnSpc>
                      </a:pPr>
                      <a:r>
                        <a:rPr lang="en-US" sz="1400" dirty="0">
                          <a:latin typeface="Times New Roman" panose="02020603050405020304" pitchFamily="18" charset="0"/>
                          <a:cs typeface="Times New Roman" panose="02020603050405020304" pitchFamily="18" charset="0"/>
                          <a:sym typeface="+mn-ea"/>
                        </a:rPr>
                        <a:t>Big Impact- Save Water, My School Bag</a:t>
                      </a:r>
                      <a:endParaRPr lang="en-US" sz="1400" dirty="0">
                        <a:latin typeface="Times New Roman" panose="02020603050405020304" pitchFamily="18" charset="0"/>
                        <a:cs typeface="Times New Roman" panose="02020603050405020304" pitchFamily="18" charset="0"/>
                        <a:sym typeface="+mn-ea"/>
                      </a:endParaRPr>
                    </a:p>
                    <a:p>
                      <a:pPr marL="0" indent="114300">
                        <a:lnSpc>
                          <a:spcPct val="100000"/>
                        </a:lnSpc>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a:t>
                      </a:r>
                      <a:r>
                        <a:rPr lang="en-US" sz="1400" b="0" dirty="0">
                          <a:solidFill>
                            <a:schemeClr val="tx1"/>
                          </a:solidFill>
                          <a:latin typeface="Times New Roman" panose="02020603050405020304" pitchFamily="18" charset="0"/>
                          <a:cs typeface="Times New Roman" panose="02020603050405020304" pitchFamily="18" charset="0"/>
                          <a:sym typeface="+mn-ea"/>
                        </a:rPr>
                        <a:t> Make a collage of National Symbols of India</a:t>
                      </a:r>
                      <a:endParaRPr lang="en-US" sz="1400" b="0" dirty="0">
                        <a:solidFill>
                          <a:schemeClr val="tx1"/>
                        </a:solidFill>
                        <a:latin typeface="Times New Roman" panose="02020603050405020304" pitchFamily="18" charset="0"/>
                        <a:cs typeface="Times New Roman" panose="02020603050405020304" pitchFamily="18" charset="0"/>
                      </a:endParaRPr>
                    </a:p>
                    <a:p>
                      <a:pPr marL="0" marR="0" indent="11430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Experiential Learning: </a:t>
                      </a:r>
                      <a:r>
                        <a:rPr lang="en-US" sz="1400" b="0" dirty="0">
                          <a:latin typeface="Times New Roman" panose="02020603050405020304" pitchFamily="18" charset="0"/>
                          <a:cs typeface="Times New Roman" panose="02020603050405020304" pitchFamily="18" charset="0"/>
                          <a:sym typeface="+mn-ea"/>
                        </a:rPr>
                        <a:t>Look Around and</a:t>
                      </a:r>
                      <a:r>
                        <a:rPr lang="en-US" sz="1400" b="1"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Build a sentence </a:t>
                      </a:r>
                      <a:endParaRPr lang="en-US" sz="1400" b="0" dirty="0">
                        <a:latin typeface="Times New Roman" panose="02020603050405020304" pitchFamily="18" charset="0"/>
                        <a:cs typeface="Times New Roman" panose="02020603050405020304" pitchFamily="18" charset="0"/>
                        <a:sym typeface="+mn-ea"/>
                      </a:endParaRPr>
                    </a:p>
                    <a:p>
                      <a:pPr marL="0" marR="0" indent="11430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0" dirty="0">
                          <a:latin typeface="Times New Roman" panose="02020603050405020304" pitchFamily="18" charset="0"/>
                          <a:cs typeface="Times New Roman" panose="02020603050405020304" pitchFamily="18" charset="0"/>
                          <a:sym typeface="+mn-ea"/>
                        </a:rPr>
                        <a:t>(Doing words)</a:t>
                      </a:r>
                      <a:endParaRPr lang="en-US" sz="14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8968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3030" indent="0">
                        <a:lnSpc>
                          <a:spcPct val="100000"/>
                        </a:lnSpc>
                      </a:pPr>
                      <a:r>
                        <a:rPr lang="en-US" sz="1400" b="1" dirty="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sym typeface="+mn-ea"/>
                        </a:rPr>
                        <a:t>Literature- L-10 </a:t>
                      </a:r>
                      <a:r>
                        <a:rPr lang="en-US" sz="1400" b="0" dirty="0">
                          <a:latin typeface="Times New Roman" panose="02020603050405020304" pitchFamily="18" charset="0"/>
                          <a:cs typeface="Times New Roman" panose="02020603050405020304" pitchFamily="18" charset="0"/>
                          <a:sym typeface="+mn-ea"/>
                        </a:rPr>
                        <a:t>Say No to Plastic, </a:t>
                      </a:r>
                      <a:r>
                        <a:rPr lang="en-US" sz="1400" b="1" dirty="0">
                          <a:latin typeface="Times New Roman" panose="02020603050405020304" pitchFamily="18" charset="0"/>
                          <a:cs typeface="Times New Roman" panose="02020603050405020304" pitchFamily="18" charset="0"/>
                          <a:sym typeface="+mn-ea"/>
                        </a:rPr>
                        <a:t>L-11 </a:t>
                      </a:r>
                      <a:r>
                        <a:rPr lang="en-US" sz="1400" b="0" dirty="0">
                          <a:latin typeface="Times New Roman" panose="02020603050405020304" pitchFamily="18" charset="0"/>
                          <a:cs typeface="Times New Roman" panose="02020603050405020304" pitchFamily="18" charset="0"/>
                          <a:sym typeface="+mn-ea"/>
                        </a:rPr>
                        <a:t>Colours</a:t>
                      </a:r>
                      <a:endParaRPr lang="en-US" sz="1400" b="0" dirty="0">
                        <a:latin typeface="Times New Roman" panose="02020603050405020304" pitchFamily="18" charset="0"/>
                        <a:cs typeface="Times New Roman" panose="02020603050405020304" pitchFamily="18" charset="0"/>
                        <a:sym typeface="+mn-ea"/>
                      </a:endParaRPr>
                    </a:p>
                    <a:p>
                      <a:pPr marL="113030" indent="0">
                        <a:lnSpc>
                          <a:spcPct val="100000"/>
                        </a:lnSpc>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L-9</a:t>
                      </a:r>
                      <a:r>
                        <a:rPr lang="en-US" sz="1400" dirty="0">
                          <a:latin typeface="Times New Roman" panose="02020603050405020304" pitchFamily="18" charset="0"/>
                          <a:cs typeface="Times New Roman" panose="02020603050405020304" pitchFamily="18" charset="0"/>
                          <a:sym typeface="+mn-ea"/>
                        </a:rPr>
                        <a:t> Has and Have, </a:t>
                      </a:r>
                      <a:r>
                        <a:rPr lang="en-US" sz="1400" b="1" dirty="0">
                          <a:latin typeface="Times New Roman" panose="02020603050405020304" pitchFamily="18" charset="0"/>
                          <a:cs typeface="Times New Roman" panose="02020603050405020304" pitchFamily="18" charset="0"/>
                          <a:sym typeface="+mn-ea"/>
                        </a:rPr>
                        <a:t>L-10 </a:t>
                      </a:r>
                      <a:r>
                        <a:rPr lang="en-US" sz="1400" b="0" dirty="0">
                          <a:latin typeface="Times New Roman" panose="02020603050405020304" pitchFamily="18" charset="0"/>
                          <a:cs typeface="Times New Roman" panose="02020603050405020304" pitchFamily="18" charset="0"/>
                          <a:sym typeface="+mn-ea"/>
                        </a:rPr>
                        <a:t>What is happening, </a:t>
                      </a:r>
                      <a:r>
                        <a:rPr lang="en-US" sz="1400" b="1" dirty="0">
                          <a:latin typeface="Times New Roman" panose="02020603050405020304" pitchFamily="18" charset="0"/>
                          <a:cs typeface="Times New Roman" panose="02020603050405020304" pitchFamily="18" charset="0"/>
                          <a:sym typeface="+mn-ea"/>
                        </a:rPr>
                        <a:t>L-11 </a:t>
                      </a:r>
                      <a:r>
                        <a:rPr lang="en-US" sz="1400" b="0" dirty="0">
                          <a:latin typeface="Times New Roman" panose="02020603050405020304" pitchFamily="18" charset="0"/>
                          <a:cs typeface="Times New Roman" panose="02020603050405020304" pitchFamily="18" charset="0"/>
                          <a:sym typeface="+mn-ea"/>
                        </a:rPr>
                        <a:t>What happened earlier, </a:t>
                      </a:r>
                      <a:r>
                        <a:rPr lang="en-US" sz="1400" b="1" dirty="0">
                          <a:latin typeface="Times New Roman" panose="02020603050405020304" pitchFamily="18" charset="0"/>
                          <a:cs typeface="Times New Roman" panose="02020603050405020304" pitchFamily="18" charset="0"/>
                          <a:sym typeface="+mn-ea"/>
                        </a:rPr>
                        <a:t>L-13 </a:t>
                      </a:r>
                      <a:r>
                        <a:rPr lang="en-US" sz="1400" b="0" dirty="0">
                          <a:latin typeface="Times New Roman" panose="02020603050405020304" pitchFamily="18" charset="0"/>
                          <a:cs typeface="Times New Roman" panose="02020603050405020304" pitchFamily="18" charset="0"/>
                          <a:sym typeface="+mn-ea"/>
                        </a:rPr>
                        <a:t>Position Words </a:t>
                      </a:r>
                      <a:endParaRPr lang="en-US" sz="1400" b="0" dirty="0">
                        <a:latin typeface="Times New Roman" panose="02020603050405020304" pitchFamily="18" charset="0"/>
                        <a:cs typeface="Times New Roman" panose="02020603050405020304" pitchFamily="18" charset="0"/>
                        <a:sym typeface="+mn-ea"/>
                      </a:endParaRPr>
                    </a:p>
                    <a:p>
                      <a:pPr marL="113030" indent="0">
                        <a:lnSpc>
                          <a:spcPct val="100000"/>
                        </a:lnSpc>
                      </a:pPr>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Mother Earth,</a:t>
                      </a:r>
                      <a:r>
                        <a:rPr lang="en-US" sz="1400" baseline="0" dirty="0">
                          <a:latin typeface="Times New Roman" panose="02020603050405020304" pitchFamily="18" charset="0"/>
                          <a:cs typeface="Times New Roman" panose="02020603050405020304" pitchFamily="18" charset="0"/>
                          <a:sym typeface="+mn-ea"/>
                        </a:rPr>
                        <a:t> Books- Treasure of Knowledge</a:t>
                      </a:r>
                      <a:endParaRPr lang="en-US" sz="1400" dirty="0">
                        <a:latin typeface="Times New Roman" panose="02020603050405020304" pitchFamily="18" charset="0"/>
                        <a:cs typeface="Times New Roman" panose="02020603050405020304" pitchFamily="18" charset="0"/>
                        <a:sym typeface="+mn-ea"/>
                      </a:endParaRPr>
                    </a:p>
                    <a:p>
                      <a:pPr marL="113030" indent="0">
                        <a:lnSpc>
                          <a:spcPct val="100000"/>
                        </a:lnSpc>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dirty="0">
                          <a:solidFill>
                            <a:schemeClr val="tx1"/>
                          </a:solidFill>
                          <a:latin typeface="Times New Roman" panose="02020603050405020304" pitchFamily="18" charset="0"/>
                          <a:cs typeface="Times New Roman" panose="02020603050405020304" pitchFamily="18" charset="0"/>
                          <a:sym typeface="+mn-ea"/>
                        </a:rPr>
                        <a:t>Poster making (Say No to Plastic) </a:t>
                      </a:r>
                      <a:r>
                        <a:rPr lang="en-US" sz="1400" b="1" dirty="0">
                          <a:latin typeface="Times New Roman" panose="02020603050405020304" pitchFamily="18" charset="0"/>
                          <a:cs typeface="Times New Roman" panose="02020603050405020304" pitchFamily="18" charset="0"/>
                          <a:sym typeface="+mn-ea"/>
                        </a:rPr>
                        <a:t>Experiential Learning: </a:t>
                      </a:r>
                      <a:r>
                        <a:rPr lang="en-US" sz="1400" b="0" dirty="0">
                          <a:latin typeface="Times New Roman" panose="02020603050405020304" pitchFamily="18" charset="0"/>
                          <a:cs typeface="Times New Roman" panose="02020603050405020304" pitchFamily="18" charset="0"/>
                          <a:sym typeface="+mn-ea"/>
                        </a:rPr>
                        <a:t>Nature Walk</a:t>
                      </a:r>
                      <a:endParaRPr lang="en-US" sz="1400" b="0" dirty="0">
                        <a:solidFill>
                          <a:schemeClr val="tx1"/>
                        </a:solidFill>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03045">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GB" sz="1400" b="1" dirty="0">
                          <a:latin typeface="Times New Roman" panose="02020603050405020304" pitchFamily="18" charset="0"/>
                          <a:cs typeface="Times New Roman" panose="02020603050405020304" pitchFamily="18" charset="0"/>
                        </a:rPr>
                        <a:t>JANUARY</a:t>
                      </a:r>
                      <a:endParaRPr lang="en-GB" sz="1400" b="1" dirty="0">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3030">
                        <a:lnSpc>
                          <a:spcPct val="100000"/>
                        </a:lnSpc>
                      </a:pPr>
                      <a:r>
                        <a:rPr lang="en-US" sz="1400" b="1" dirty="0">
                          <a:latin typeface="Times New Roman" panose="02020603050405020304" pitchFamily="18" charset="0"/>
                          <a:cs typeface="Times New Roman" panose="02020603050405020304" pitchFamily="18" charset="0"/>
                          <a:sym typeface="+mn-ea"/>
                        </a:rPr>
                        <a:t>Literature- L-12</a:t>
                      </a:r>
                      <a:r>
                        <a:rPr lang="en-US" sz="1400" b="1" baseline="0" dirty="0">
                          <a:latin typeface="Times New Roman" panose="02020603050405020304" pitchFamily="18" charset="0"/>
                          <a:cs typeface="Times New Roman" panose="02020603050405020304" pitchFamily="18" charset="0"/>
                          <a:sym typeface="+mn-ea"/>
                        </a:rPr>
                        <a:t> </a:t>
                      </a:r>
                      <a:r>
                        <a:rPr lang="en-US" sz="1400" b="0" baseline="0" dirty="0">
                          <a:latin typeface="Times New Roman" panose="02020603050405020304" pitchFamily="18" charset="0"/>
                          <a:cs typeface="Times New Roman" panose="02020603050405020304" pitchFamily="18" charset="0"/>
                          <a:sym typeface="+mn-ea"/>
                        </a:rPr>
                        <a:t>Raman, The Clever</a:t>
                      </a:r>
                      <a:endParaRPr lang="en-US" sz="1400" b="0" dirty="0">
                        <a:latin typeface="Times New Roman" panose="02020603050405020304" pitchFamily="18" charset="0"/>
                        <a:cs typeface="Times New Roman" panose="02020603050405020304" pitchFamily="18" charset="0"/>
                        <a:sym typeface="+mn-ea"/>
                      </a:endParaRPr>
                    </a:p>
                    <a:p>
                      <a:pPr marL="0" indent="113030">
                        <a:lnSpc>
                          <a:spcPct val="100000"/>
                        </a:lnSpc>
                      </a:pPr>
                      <a:r>
                        <a:rPr lang="en-US" sz="1400" b="1" dirty="0">
                          <a:latin typeface="Times New Roman" panose="02020603050405020304" pitchFamily="18" charset="0"/>
                          <a:cs typeface="Times New Roman" panose="02020603050405020304" pitchFamily="18" charset="0"/>
                          <a:sym typeface="+mn-ea"/>
                        </a:rPr>
                        <a:t>Grammar-</a:t>
                      </a:r>
                      <a:r>
                        <a:rPr lang="en-US" sz="140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L- 12 </a:t>
                      </a:r>
                      <a:r>
                        <a:rPr lang="en-US" sz="1400" b="0" dirty="0">
                          <a:latin typeface="Times New Roman" panose="02020603050405020304" pitchFamily="18" charset="0"/>
                          <a:cs typeface="Times New Roman" panose="02020603050405020304" pitchFamily="18" charset="0"/>
                          <a:sym typeface="+mn-ea"/>
                        </a:rPr>
                        <a:t>The Sentences</a:t>
                      </a:r>
                      <a:r>
                        <a:rPr lang="en-US" sz="1400" b="0" baseline="0" dirty="0">
                          <a:latin typeface="Times New Roman" panose="02020603050405020304" pitchFamily="18" charset="0"/>
                          <a:cs typeface="Times New Roman" panose="02020603050405020304" pitchFamily="18" charset="0"/>
                          <a:sym typeface="+mn-ea"/>
                        </a:rPr>
                        <a:t>, </a:t>
                      </a:r>
                      <a:r>
                        <a:rPr lang="en-US" sz="1400" b="1" baseline="0" dirty="0">
                          <a:latin typeface="Times New Roman" panose="02020603050405020304" pitchFamily="18" charset="0"/>
                          <a:cs typeface="Times New Roman" panose="02020603050405020304" pitchFamily="18" charset="0"/>
                          <a:sym typeface="+mn-ea"/>
                        </a:rPr>
                        <a:t>L-14</a:t>
                      </a:r>
                      <a:r>
                        <a:rPr lang="en-US" sz="1400" b="0" baseline="0" dirty="0">
                          <a:latin typeface="Times New Roman" panose="02020603050405020304" pitchFamily="18" charset="0"/>
                          <a:cs typeface="Times New Roman" panose="02020603050405020304" pitchFamily="18" charset="0"/>
                          <a:sym typeface="+mn-ea"/>
                        </a:rPr>
                        <a:t> Joining Words </a:t>
                      </a:r>
                      <a:br>
                        <a:rPr lang="en-US" sz="1400" b="0" baseline="0" dirty="0">
                          <a:latin typeface="Times New Roman" panose="02020603050405020304" pitchFamily="18" charset="0"/>
                          <a:cs typeface="Times New Roman" panose="02020603050405020304" pitchFamily="18" charset="0"/>
                          <a:sym typeface="+mn-ea"/>
                        </a:rPr>
                      </a:br>
                      <a:r>
                        <a:rPr lang="en-US" sz="1400" b="0" baseline="0" dirty="0">
                          <a:latin typeface="Times New Roman" panose="02020603050405020304" pitchFamily="18" charset="0"/>
                          <a:cs typeface="Times New Roman" panose="02020603050405020304" pitchFamily="18" charset="0"/>
                          <a:sym typeface="+mn-ea"/>
                        </a:rPr>
                        <a:t>  Vocabulary L-3 Places in My School , Comprehension, Picture </a:t>
                      </a:r>
                      <a:endParaRPr lang="en-US" sz="1400" b="0" baseline="0" dirty="0">
                        <a:latin typeface="Times New Roman" panose="02020603050405020304" pitchFamily="18" charset="0"/>
                        <a:cs typeface="Times New Roman" panose="02020603050405020304" pitchFamily="18" charset="0"/>
                        <a:sym typeface="+mn-ea"/>
                      </a:endParaRPr>
                    </a:p>
                    <a:p>
                      <a:pPr marL="0" indent="113030">
                        <a:lnSpc>
                          <a:spcPct val="100000"/>
                        </a:lnSpc>
                      </a:pPr>
                      <a:r>
                        <a:rPr lang="en-US" sz="1400" b="0" baseline="0" dirty="0">
                          <a:latin typeface="Times New Roman" panose="02020603050405020304" pitchFamily="18" charset="0"/>
                          <a:cs typeface="Times New Roman" panose="02020603050405020304" pitchFamily="18" charset="0"/>
                          <a:sym typeface="+mn-ea"/>
                        </a:rPr>
                        <a:t>Composition    </a:t>
                      </a:r>
                      <a:endParaRPr lang="en-US" sz="1400" b="0" baseline="0" dirty="0">
                        <a:latin typeface="Times New Roman" panose="02020603050405020304" pitchFamily="18" charset="0"/>
                        <a:cs typeface="Times New Roman" panose="02020603050405020304" pitchFamily="18" charset="0"/>
                        <a:sym typeface="+mn-ea"/>
                      </a:endParaRPr>
                    </a:p>
                    <a:p>
                      <a:pPr marL="0" indent="113030">
                        <a:lnSpc>
                          <a:spcPct val="100000"/>
                        </a:lnSpc>
                      </a:pPr>
                      <a:r>
                        <a:rPr lang="en-US" sz="1400" b="1" dirty="0">
                          <a:latin typeface="Times New Roman" panose="02020603050405020304" pitchFamily="18" charset="0"/>
                          <a:cs typeface="Times New Roman" panose="02020603050405020304" pitchFamily="18" charset="0"/>
                          <a:sym typeface="+mn-ea"/>
                        </a:rPr>
                        <a:t>Writing Skills-</a:t>
                      </a:r>
                      <a:r>
                        <a:rPr lang="en-US" sz="1400" dirty="0">
                          <a:latin typeface="Times New Roman" panose="02020603050405020304" pitchFamily="18" charset="0"/>
                          <a:cs typeface="Times New Roman" panose="02020603050405020304" pitchFamily="18" charset="0"/>
                          <a:sym typeface="+mn-ea"/>
                        </a:rPr>
                        <a:t> National Festival-</a:t>
                      </a:r>
                      <a:r>
                        <a:rPr lang="en-US" sz="1400" baseline="0" dirty="0">
                          <a:latin typeface="Times New Roman" panose="02020603050405020304" pitchFamily="18" charset="0"/>
                          <a:cs typeface="Times New Roman" panose="02020603050405020304" pitchFamily="18" charset="0"/>
                          <a:sym typeface="+mn-ea"/>
                        </a:rPr>
                        <a:t> Republic Day, </a:t>
                      </a:r>
                      <a:r>
                        <a:rPr lang="en-US" sz="1400" baseline="0" dirty="0" err="1">
                          <a:latin typeface="Times New Roman" panose="02020603050405020304" pitchFamily="18" charset="0"/>
                          <a:cs typeface="Times New Roman" panose="02020603050405020304" pitchFamily="18" charset="0"/>
                          <a:sym typeface="+mn-ea"/>
                        </a:rPr>
                        <a:t>Holi</a:t>
                      </a:r>
                      <a:endParaRPr lang="en-US" sz="1400" b="1" dirty="0">
                        <a:latin typeface="Times New Roman" panose="02020603050405020304" pitchFamily="18" charset="0"/>
                        <a:cs typeface="Times New Roman" panose="02020603050405020304" pitchFamily="18" charset="0"/>
                      </a:endParaRPr>
                    </a:p>
                    <a:p>
                      <a:pPr marL="0" indent="113030">
                        <a:lnSpc>
                          <a:spcPct val="100000"/>
                        </a:lnSpc>
                        <a:buFont typeface="Wingdings" panose="05000000000000000000" charset="0"/>
                        <a:buNone/>
                      </a:pPr>
                      <a:r>
                        <a:rPr lang="en-US" sz="1400" b="1" dirty="0">
                          <a:latin typeface="Times New Roman" panose="02020603050405020304" pitchFamily="18" charset="0"/>
                          <a:cs typeface="Times New Roman" panose="02020603050405020304" pitchFamily="18" charset="0"/>
                          <a:sym typeface="+mn-ea"/>
                        </a:rPr>
                        <a:t>Experiential Learning: Story Hunt-</a:t>
                      </a:r>
                      <a:r>
                        <a:rPr lang="en-US" sz="1400" b="0" dirty="0">
                          <a:latin typeface="Times New Roman" panose="02020603050405020304" pitchFamily="18" charset="0"/>
                          <a:cs typeface="Times New Roman" panose="02020603050405020304" pitchFamily="18" charset="0"/>
                          <a:sym typeface="+mn-ea"/>
                        </a:rPr>
                        <a:t>Find few more stories </a:t>
                      </a:r>
                      <a:endParaRPr lang="en-US" sz="1400" b="0" dirty="0">
                        <a:latin typeface="Times New Roman" panose="02020603050405020304" pitchFamily="18" charset="0"/>
                        <a:cs typeface="Times New Roman" panose="02020603050405020304" pitchFamily="18" charset="0"/>
                        <a:sym typeface="+mn-ea"/>
                      </a:endParaRPr>
                    </a:p>
                    <a:p>
                      <a:pPr marL="0" indent="113030">
                        <a:lnSpc>
                          <a:spcPct val="100000"/>
                        </a:lnSpc>
                        <a:buFont typeface="Wingdings" panose="05000000000000000000" charset="0"/>
                        <a:buNone/>
                      </a:pPr>
                      <a:r>
                        <a:rPr lang="en-US" sz="1400" b="0" dirty="0">
                          <a:latin typeface="Times New Roman" panose="02020603050405020304" pitchFamily="18" charset="0"/>
                          <a:cs typeface="Times New Roman" panose="02020603050405020304" pitchFamily="18" charset="0"/>
                          <a:sym typeface="+mn-ea"/>
                        </a:rPr>
                        <a:t>about Tenali Raman and tell in the class.</a:t>
                      </a:r>
                      <a:endParaRPr lang="en-US" sz="1400" b="0"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3342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SEPTEMBER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FIRST TERM</a:t>
                      </a:r>
                      <a:r>
                        <a:rPr lang="en-IN" sz="1400" b="1" i="0"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325086" y="9545780"/>
            <a:ext cx="418704" cy="369332"/>
          </a:xfrm>
          <a:prstGeom prst="rect">
            <a:avLst/>
          </a:prstGeom>
          <a:noFill/>
        </p:spPr>
        <p:txBody>
          <a:bodyPr wrap="none" rtlCol="0">
            <a:spAutoFit/>
          </a:bodyPr>
          <a:lstStyle/>
          <a:p>
            <a:r>
              <a:rPr lang="en-US" dirty="0"/>
              <a:t>13</a:t>
            </a:r>
            <a:endParaRPr lang="en-US" dirty="0"/>
          </a:p>
        </p:txBody>
      </p:sp>
      <p:graphicFrame>
        <p:nvGraphicFramePr>
          <p:cNvPr id="4" name="Table 3"/>
          <p:cNvGraphicFramePr>
            <a:graphicFrameLocks noGrp="1"/>
          </p:cNvGraphicFramePr>
          <p:nvPr>
            <p:custDataLst>
              <p:tags r:id="rId2"/>
            </p:custDataLst>
          </p:nvPr>
        </p:nvGraphicFramePr>
        <p:xfrm>
          <a:off x="389890" y="443865"/>
          <a:ext cx="6085840" cy="7397115"/>
        </p:xfrm>
        <a:graphic>
          <a:graphicData uri="http://schemas.openxmlformats.org/drawingml/2006/table">
            <a:tbl>
              <a:tblPr>
                <a:tableStyleId>{8A107856-5554-42FB-B03E-39F5DBC370BA}</a:tableStyleId>
              </a:tblPr>
              <a:tblGrid>
                <a:gridCol w="1388110"/>
                <a:gridCol w="4697730"/>
              </a:tblGrid>
              <a:tr h="640080">
                <a:tc>
                  <a:txBody>
                    <a:bodyPr/>
                    <a:lstStyle/>
                    <a:p>
                      <a:pPr algn="ctr">
                        <a:lnSpc>
                          <a:spcPct val="115000"/>
                        </a:lnSpc>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महीना / विषय</a:t>
                      </a: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endParaRPr lang="en-US" sz="1400" b="1" dirty="0">
                        <a:latin typeface="Nirmala UI" panose="020B0502040204020203" pitchFamily="34" charset="0"/>
                        <a:ea typeface="Nirmala UI" panose="020B0502040204020203" pitchFamily="34" charset="0"/>
                        <a:cs typeface="Nirmala UI" panose="020B0502040204020203" pitchFamily="34" charset="0"/>
                      </a:endParaRPr>
                    </a:p>
                    <a:p>
                      <a:pPr algn="ctr">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हिंदी</a:t>
                      </a:r>
                      <a:endParaRPr lang="hi-IN" sz="1400" b="1" dirty="0">
                        <a:latin typeface="Nirmala UI" panose="020B0502040204020203" pitchFamily="34" charset="0"/>
                        <a:ea typeface="Nirmala UI" panose="020B0502040204020203" pitchFamily="34" charset="0"/>
                        <a:cs typeface="Nirmala UI" panose="020B0502040204020203" pitchFamily="34" charset="0"/>
                      </a:endParaRPr>
                    </a:p>
                    <a:p>
                      <a:pPr algn="ctr">
                        <a:spcAft>
                          <a:spcPts val="0"/>
                        </a:spcAft>
                      </a:pP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716405">
                <a:tc>
                  <a:txBody>
                    <a:bodyPr/>
                    <a:lstStyle/>
                    <a:p>
                      <a:pPr algn="ctr">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अक्टूबर</a:t>
                      </a: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- 24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ऋ की मात्रा </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पाठ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25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संयुक्ताक्षर संयुक्त  और दवित्व व्यंजन</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1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प्रार्थना (कविता )</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2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मेरा विद्यालय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3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मेरा मित्र  </a:t>
                      </a:r>
                      <a:endPar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5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लिंग</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पाठ </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6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वचन</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एक कदम स्वच्छता की ओर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रंग बिरंगी तितली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एकीकरण-</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ऋ की मात्रा के चित्र बनाओ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lgn="l" defTabSz="685800" rtl="0" eaLnBrk="1" fontAlgn="auto" latinLnBrk="0" hangingPunct="1">
                        <a:lnSpc>
                          <a:spcPct val="100000"/>
                        </a:lnSpc>
                        <a:spcBef>
                          <a:spcPts val="0"/>
                        </a:spcBef>
                        <a:spcAft>
                          <a:spcPts val="0"/>
                        </a:spcAft>
                        <a:buClrTx/>
                        <a:buSzTx/>
                        <a:buFontTx/>
                        <a:buNone/>
                        <a:defRPr/>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संयुक्ताक्षर</a:t>
                      </a:r>
                      <a:r>
                        <a:rPr lang="en-US" alt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संयुक्त  और दवित्व व्यंजन</a:t>
                      </a:r>
                      <a:r>
                        <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की शब्द अंताक्षरी </a:t>
                      </a:r>
                      <a:endPar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89685">
                <a:tc>
                  <a:txBody>
                    <a:bodyPr/>
                    <a:lstStyle/>
                    <a:p>
                      <a:pPr algn="ctr">
                        <a:spcAft>
                          <a:spcPts val="0"/>
                        </a:spcAft>
                      </a:pPr>
                      <a:r>
                        <a:rPr lang="hi-IN" sz="1400" b="1" dirty="0">
                          <a:latin typeface="Nirmala UI" panose="020B0502040204020203" pitchFamily="34" charset="0"/>
                          <a:ea typeface="Nirmala UI" panose="020B0502040204020203" pitchFamily="34" charset="0"/>
                          <a:cs typeface="Nirmala UI" panose="020B0502040204020203" pitchFamily="34" charset="0"/>
                        </a:rPr>
                        <a:t>नवम्बर</a:t>
                      </a: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पाठ - 4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सुनहरा हंस,</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पाठ -5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मीठा बोलो</a:t>
                      </a:r>
                      <a:r>
                        <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पाठ- 6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हाथी और बन्दर </a:t>
                      </a:r>
                      <a:endParaRPr lang="en-US"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पाठ -7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सर्वनाम</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पाठ</a:t>
                      </a:r>
                      <a:r>
                        <a:rPr lang="en-US"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b="1"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8 </a:t>
                      </a:r>
                      <a:r>
                        <a:rPr lang="hi-IN" sz="1400" b="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विशेषण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राष्ट्रीय पक्षी मोर</a:t>
                      </a:r>
                      <a:r>
                        <a:rPr lang="en-US" alt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पुस्तकालय की सैर</a:t>
                      </a:r>
                      <a:r>
                        <a:rPr lang="en-US"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 </a:t>
                      </a:r>
                      <a:r>
                        <a:rPr lang="hi-IN" sz="1400" kern="1200" dirty="0">
                          <a:solidFill>
                            <a:schemeClr val="dk1"/>
                          </a:solidFill>
                          <a:effectLst/>
                          <a:latin typeface="Nirmala UI" panose="020B0502040204020203" pitchFamily="34" charset="0"/>
                          <a:ea typeface="Nirmala UI" panose="020B0502040204020203" pitchFamily="34" charset="0"/>
                          <a:cs typeface="Nirmala UI" panose="020B0502040204020203" pitchFamily="34" charset="0"/>
                        </a:rPr>
                        <a:t>मेरे दादाजी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कला एकीकरण-</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पाठ- 6</a:t>
                      </a:r>
                      <a:r>
                        <a:rPr lang="en-US"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का मंचन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indent="0" algn="l" defTabSz="685800" rtl="0" eaLnBrk="1" fontAlgn="auto" latinLnBrk="0" hangingPunct="1">
                        <a:lnSpc>
                          <a:spcPct val="100000"/>
                        </a:lnSpc>
                        <a:spcBef>
                          <a:spcPts val="0"/>
                        </a:spcBef>
                        <a:spcAft>
                          <a:spcPts val="0"/>
                        </a:spcAft>
                        <a:buClrTx/>
                        <a:buSzTx/>
                        <a:buFontTx/>
                        <a:buNone/>
                        <a:defRPr/>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ज्ञान:-विशेषण का जादू - </a:t>
                      </a:r>
                      <a:r>
                        <a:rPr lang="hi-IN" sz="1400" b="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विशेषण शब्दों का वर्गीकरण </a:t>
                      </a:r>
                      <a:endParaRPr lang="hi-IN" sz="1400" b="0" i="0" u="none" strike="noStrike" dirty="0">
                        <a:solidFill>
                          <a:srgbClr val="FF0000"/>
                        </a:solidFill>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03045">
                <a:tc>
                  <a:txBody>
                    <a:bodyPr/>
                    <a:lstStyle/>
                    <a:p>
                      <a:pPr algn="ctr">
                        <a:spcAft>
                          <a:spcPts val="0"/>
                        </a:spcAft>
                        <a:buNone/>
                      </a:pPr>
                      <a:r>
                        <a:rPr lang="hi-IN" sz="1400" b="1"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mn-ea"/>
                        </a:rPr>
                        <a:t>दिसम्बर</a:t>
                      </a:r>
                      <a:endParaRPr lang="en-GB"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p>
                      <a:pPr algn="ctr">
                        <a:spcAft>
                          <a:spcPts val="0"/>
                        </a:spcAft>
                        <a:buNone/>
                      </a:pP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पाठ -7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आओ पतंग उड़ाऍं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 पाठ</a:t>
                      </a:r>
                      <a:r>
                        <a:rPr lang="en-US" sz="1400" b="1"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 8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चंदा मामा</a:t>
                      </a:r>
                      <a:r>
                        <a:rPr lang="en-US" sz="1400" b="1"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पाठ </a:t>
                      </a:r>
                      <a:r>
                        <a:rPr lang="en-US" sz="1400" b="1" dirty="0">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9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कार्टून से सीख</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lvl="0" indent="0" algn="l" defTabSz="685800" rtl="0" eaLnBrk="1" fontAlgn="auto" latinLnBrk="0" hangingPunct="1">
                        <a:lnSpc>
                          <a:spcPct val="100000"/>
                        </a:lnSpc>
                        <a:spcBef>
                          <a:spcPts val="0"/>
                        </a:spcBef>
                        <a:spcAft>
                          <a:spcPts val="0"/>
                        </a:spcAft>
                        <a:buClrTx/>
                        <a:buSzTx/>
                        <a:buFontTx/>
                        <a:buNone/>
                        <a:defRPr/>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पाठ 9</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 क्रिया</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शिक्षा का महत्व</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 मेरा प्रिय खेल </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चित्र वर्णन</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396875" marR="0" indent="-285750" algn="l">
                        <a:lnSpc>
                          <a:spcPct val="100000"/>
                        </a:lnSpc>
                        <a:spcBef>
                          <a:spcPts val="0"/>
                        </a:spcBef>
                        <a:spcAft>
                          <a:spcPts val="0"/>
                        </a:spcAft>
                        <a:buClrTx/>
                        <a:buSzTx/>
                        <a:buFont typeface="Wingdings" panose="05000000000000000000" charset="0"/>
                        <a:buChar char="Ø"/>
                      </a:pP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चाँद के बारे में कुछ रोचक तथ्य बताओ </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a:t>
                      </a:r>
                      <a:endPar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endParaRPr>
                    </a:p>
                    <a:p>
                      <a:pPr marL="396875" marR="0" indent="-285750" algn="l">
                        <a:lnSpc>
                          <a:spcPct val="100000"/>
                        </a:lnSpc>
                        <a:spcBef>
                          <a:spcPts val="0"/>
                        </a:spcBef>
                        <a:spcAft>
                          <a:spcPts val="0"/>
                        </a:spcAft>
                        <a:buClrTx/>
                        <a:buSzTx/>
                        <a:buFont typeface="Wingdings" panose="05000000000000000000" charset="0"/>
                        <a:buChar char="Ø"/>
                      </a:pPr>
                      <a:r>
                        <a:rPr lang="hi-IN" alt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क्रिया की दुनिया</a:t>
                      </a:r>
                      <a:r>
                        <a:rPr lang="en-US" alt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रेखा चित्र </a:t>
                      </a:r>
                      <a:endParaRPr lang="hi-IN" sz="1400" b="0" i="0" u="none" strike="noStrike" dirty="0">
                        <a:solidFill>
                          <a:srgbClr val="FF0000"/>
                        </a:solidFill>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03045">
                <a:tc>
                  <a:txBody>
                    <a:bodyPr/>
                    <a:lstStyle/>
                    <a:p>
                      <a:pPr algn="ctr">
                        <a:spcAft>
                          <a:spcPts val="0"/>
                        </a:spcAft>
                        <a:buNone/>
                      </a:pPr>
                      <a:r>
                        <a:rPr lang="en-GB" sz="1400" b="1" dirty="0" err="1">
                          <a:solidFill>
                            <a:schemeClr val="tx1"/>
                          </a:solidFill>
                          <a:latin typeface="Nirmala UI" panose="020B0502040204020203" pitchFamily="34" charset="0"/>
                          <a:ea typeface="Nirmala UI" panose="020B0502040204020203" pitchFamily="34" charset="0"/>
                          <a:cs typeface="Nirmala UI" panose="020B0502040204020203" pitchFamily="34" charset="0"/>
                          <a:sym typeface="+mn-ea"/>
                        </a:rPr>
                        <a:t>जनवरी</a:t>
                      </a:r>
                      <a:endParaRPr lang="en-GB" sz="14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p>
                      <a:pPr algn="ctr">
                        <a:spcAft>
                          <a:spcPts val="0"/>
                        </a:spcAft>
                        <a:buNone/>
                      </a:pPr>
                      <a:endParaRPr 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पाठ्यपुस्तक:-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 10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पत्र की यात्रा</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पाठ</a:t>
                      </a:r>
                      <a:r>
                        <a:rPr lang="en-US" sz="1400" b="1" dirty="0">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b="1" dirty="0">
                          <a:effectLst/>
                          <a:latin typeface="Nirmala UI" panose="020B0502040204020203" pitchFamily="34" charset="0"/>
                          <a:ea typeface="Nirmala UI" panose="020B0502040204020203" pitchFamily="34" charset="0"/>
                          <a:cs typeface="Nirmala UI" panose="020B0502040204020203" pitchFamily="34" charset="0"/>
                          <a:sym typeface="+mn-ea"/>
                        </a:rPr>
                        <a:t> 11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तिरंगा झंडा </a:t>
                      </a: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व्याकरण-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गिनती</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11-20,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अपठित गद्यांश</a:t>
                      </a:r>
                      <a:endParaRPr lang="hi-IN" sz="1400" b="1"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रचनात्मक लेखन</a:t>
                      </a:r>
                      <a:r>
                        <a:rPr lang="en-US" alt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मेरा भारत महान, मेरे सपनों का घर</a:t>
                      </a:r>
                      <a:r>
                        <a:rPr lang="en-US"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r>
                        <a:rPr lang="hi-IN" sz="1400" dirty="0">
                          <a:effectLst/>
                          <a:latin typeface="Nirmala UI" panose="020B0502040204020203" pitchFamily="34" charset="0"/>
                          <a:ea typeface="Nirmala UI" panose="020B0502040204020203" pitchFamily="34" charset="0"/>
                          <a:cs typeface="Nirmala UI" panose="020B0502040204020203" pitchFamily="34" charset="0"/>
                          <a:sym typeface="+mn-ea"/>
                        </a:rPr>
                        <a:t>चित्र वर्णन</a:t>
                      </a:r>
                      <a:r>
                        <a:rPr lang="en-US" sz="1400" dirty="0">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b="0" u="none"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a:p>
                      <a:pPr marL="111125" marR="0" algn="l">
                        <a:lnSpc>
                          <a:spcPct val="100000"/>
                        </a:lnSpc>
                        <a:spcBef>
                          <a:spcPts val="0"/>
                        </a:spcBef>
                        <a:spcAft>
                          <a:spcPts val="0"/>
                        </a:spcAft>
                        <a:buClrTx/>
                        <a:buSzTx/>
                        <a:buFontTx/>
                      </a:pPr>
                      <a:r>
                        <a:rPr lang="hi-IN"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प्रायोगिक ज्ञान:-</a:t>
                      </a:r>
                      <a:r>
                        <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en-US" sz="1400" b="1"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396875" marR="0" indent="-285750" algn="l">
                        <a:lnSpc>
                          <a:spcPct val="100000"/>
                        </a:lnSpc>
                        <a:spcBef>
                          <a:spcPts val="0"/>
                        </a:spcBef>
                        <a:spcAft>
                          <a:spcPts val="0"/>
                        </a:spcAft>
                        <a:buClrTx/>
                        <a:buSzTx/>
                        <a:buFont typeface="Wingdings" panose="05000000000000000000" charset="0"/>
                        <a:buChar char="Ø"/>
                      </a:pP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अपने सपनों के घर का वर्णन करो </a:t>
                      </a:r>
                      <a:r>
                        <a:rPr lang="en-US"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I</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a:t>
                      </a:r>
                      <a:endPar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endParaRPr>
                    </a:p>
                    <a:p>
                      <a:pPr marL="396875" marR="0" indent="-285750" algn="l">
                        <a:lnSpc>
                          <a:spcPct val="100000"/>
                        </a:lnSpc>
                        <a:spcBef>
                          <a:spcPts val="0"/>
                        </a:spcBef>
                        <a:spcAft>
                          <a:spcPts val="0"/>
                        </a:spcAft>
                        <a:buClrTx/>
                        <a:buSzTx/>
                        <a:buFont typeface="Wingdings" panose="05000000000000000000" charset="0"/>
                        <a:buChar char="Ø"/>
                      </a:pP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हमारा गौरव , हमारा तिरंगा</a:t>
                      </a:r>
                      <a:r>
                        <a:rPr lang="en-US" alt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a:t>
                      </a:r>
                      <a:r>
                        <a:rPr lang="hi-IN" sz="140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sym typeface="+mn-ea"/>
                        </a:rPr>
                        <a:t> तिरंगे के रंगों के महत्व का प्रस्तुतीकरण कक्षा मे करवाया जाएगा। </a:t>
                      </a:r>
                      <a:endParaRPr lang="hi-IN" sz="1400" b="0" i="0" u="none" strike="noStrike" dirty="0">
                        <a:solidFill>
                          <a:srgbClr val="FF0000"/>
                        </a:solidFill>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44855">
                <a:tc>
                  <a:txBody>
                    <a:bodyPr/>
                    <a:lstStyle/>
                    <a:p>
                      <a:pPr algn="ctr">
                        <a:spcAft>
                          <a:spcPts val="0"/>
                        </a:spcAft>
                        <a:buNone/>
                      </a:pPr>
                      <a:r>
                        <a:rPr lang="hi-IN" altLang="en-GB" sz="1400" b="1" dirty="0">
                          <a:latin typeface="Nirmala UI" panose="020B0502040204020203" pitchFamily="34" charset="0"/>
                          <a:ea typeface="Nirmala UI" panose="020B0502040204020203" pitchFamily="34" charset="0"/>
                          <a:cs typeface="Nirmala UI" panose="020B0502040204020203" pitchFamily="34" charset="0"/>
                        </a:rPr>
                        <a:t>फरवरी </a:t>
                      </a:r>
                      <a:endParaRPr lang="hi-IN" altLang="en-GB" sz="1400" b="1" dirty="0">
                        <a:latin typeface="Nirmala UI" panose="020B0502040204020203" pitchFamily="34" charset="0"/>
                        <a:ea typeface="Nirmala UI" panose="020B0502040204020203" pitchFamily="34" charset="0"/>
                        <a:cs typeface="Nirmala UI" panose="020B0502040204020203" pitchFamily="34" charset="0"/>
                      </a:endParaRPr>
                    </a:p>
                  </a:txBody>
                  <a:tcPr marL="52072" marR="5207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11125" marR="0" indent="0" algn="ctr" defTabSz="685800" rtl="0" eaLnBrk="1" fontAlgn="auto" latinLnBrk="0" hangingPunct="1">
                        <a:lnSpc>
                          <a:spcPct val="100000"/>
                        </a:lnSpc>
                        <a:spcBef>
                          <a:spcPts val="0"/>
                        </a:spcBef>
                        <a:spcAft>
                          <a:spcPts val="0"/>
                        </a:spcAft>
                        <a:buClrTx/>
                        <a:buSzTx/>
                        <a:buFontTx/>
                        <a:buNone/>
                        <a:defRPr/>
                      </a:pPr>
                      <a:r>
                        <a:rPr lang="hi-IN" sz="1400" b="1" i="0" u="none" strike="noStrike" dirty="0">
                          <a:solidFill>
                            <a:schemeClr val="tx1"/>
                          </a:solidFill>
                          <a:latin typeface="Nirmala UI" panose="020B0502040204020203" pitchFamily="34" charset="0"/>
                          <a:ea typeface="Nirmala UI" panose="020B0502040204020203" pitchFamily="34" charset="0"/>
                          <a:cs typeface="Nirmala UI" panose="020B0502040204020203" pitchFamily="34" charset="0"/>
                        </a:rPr>
                        <a:t>वार्षिक परीक्षा के लिए  दोहराई</a:t>
                      </a:r>
                      <a:endParaRPr lang="hi-IN" sz="1400" b="1" i="0" u="none" strike="noStrike"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pic>
        <p:nvPicPr>
          <p:cNvPr id="9" name="Picture 8"/>
          <p:cNvPicPr/>
          <p:nvPr/>
        </p:nvPicPr>
        <p:blipFill>
          <a:blip r:embed="rId3">
            <a:clrChange>
              <a:clrFrom>
                <a:srgbClr val="FFFFFF">
                  <a:alpha val="100000"/>
                </a:srgbClr>
              </a:clrFrom>
              <a:clrTo>
                <a:srgbClr val="FFFFFF">
                  <a:alpha val="100000"/>
                  <a:alpha val="0"/>
                </a:srgbClr>
              </a:clrTo>
            </a:clrChange>
          </a:blip>
          <a:stretch>
            <a:fillRect/>
          </a:stretch>
        </p:blipFill>
        <p:spPr>
          <a:xfrm>
            <a:off x="1940560" y="7965440"/>
            <a:ext cx="2966085" cy="145605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9112"/>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325086" y="9545780"/>
            <a:ext cx="418704" cy="369332"/>
          </a:xfrm>
          <a:prstGeom prst="rect">
            <a:avLst/>
          </a:prstGeom>
          <a:noFill/>
        </p:spPr>
        <p:txBody>
          <a:bodyPr wrap="none" rtlCol="0">
            <a:spAutoFit/>
          </a:bodyPr>
          <a:lstStyle/>
          <a:p>
            <a:r>
              <a:rPr lang="en-US" dirty="0"/>
              <a:t>14</a:t>
            </a:r>
            <a:endParaRPr lang="en-US" dirty="0"/>
          </a:p>
        </p:txBody>
      </p:sp>
      <p:graphicFrame>
        <p:nvGraphicFramePr>
          <p:cNvPr id="2" name="Table 1"/>
          <p:cNvGraphicFramePr>
            <a:graphicFrameLocks noGrp="1"/>
          </p:cNvGraphicFramePr>
          <p:nvPr>
            <p:custDataLst>
              <p:tags r:id="rId2"/>
            </p:custDataLst>
          </p:nvPr>
        </p:nvGraphicFramePr>
        <p:xfrm>
          <a:off x="394970" y="390525"/>
          <a:ext cx="6093460" cy="3946525"/>
        </p:xfrm>
        <a:graphic>
          <a:graphicData uri="http://schemas.openxmlformats.org/drawingml/2006/table">
            <a:tbl>
              <a:tblPr>
                <a:tableStyleId>{69CF1AB2-1976-4502-BF36-3FF5EA218861}</a:tableStyleId>
              </a:tblPr>
              <a:tblGrid>
                <a:gridCol w="1568450"/>
                <a:gridCol w="4525010"/>
              </a:tblGrid>
              <a:tr h="49022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MATHS</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782955">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6205"/>
                      <a:r>
                        <a:rPr lang="en-US" sz="1400" b="1" dirty="0">
                          <a:latin typeface="Times New Roman" panose="02020603050405020304" pitchFamily="18" charset="0"/>
                          <a:cs typeface="Times New Roman" panose="02020603050405020304" pitchFamily="18" charset="0"/>
                          <a:sym typeface="+mn-ea"/>
                        </a:rPr>
                        <a:t>Unit -8 Multiplication</a:t>
                      </a:r>
                      <a:r>
                        <a:rPr lang="en-US" sz="1400" b="0" dirty="0">
                          <a:latin typeface="Times New Roman" panose="02020603050405020304" pitchFamily="18" charset="0"/>
                          <a:cs typeface="Times New Roman" panose="02020603050405020304" pitchFamily="18" charset="0"/>
                          <a:sym typeface="+mn-ea"/>
                        </a:rPr>
                        <a:t>, </a:t>
                      </a:r>
                      <a:r>
                        <a:rPr lang="en-US" sz="1400" b="1" dirty="0">
                          <a:latin typeface="Times New Roman" panose="02020603050405020304" pitchFamily="18" charset="0"/>
                          <a:cs typeface="Times New Roman" panose="02020603050405020304" pitchFamily="18" charset="0"/>
                          <a:sym typeface="+mn-ea"/>
                        </a:rPr>
                        <a:t>Unit -10 Pattern</a:t>
                      </a:r>
                      <a:r>
                        <a:rPr lang="en-US" sz="1400" b="0" dirty="0">
                          <a:latin typeface="Times New Roman" panose="02020603050405020304" pitchFamily="18" charset="0"/>
                          <a:cs typeface="Times New Roman" panose="02020603050405020304" pitchFamily="18" charset="0"/>
                          <a:sym typeface="+mn-ea"/>
                        </a:rPr>
                        <a:t>, Revision of                                                  </a:t>
                      </a:r>
                      <a:endParaRPr lang="en-US" sz="1400" b="0" dirty="0">
                        <a:latin typeface="Times New Roman" panose="02020603050405020304" pitchFamily="18" charset="0"/>
                        <a:cs typeface="Times New Roman" panose="02020603050405020304" pitchFamily="18" charset="0"/>
                        <a:sym typeface="+mn-ea"/>
                      </a:endParaRPr>
                    </a:p>
                    <a:p>
                      <a:pPr marL="0" indent="116205"/>
                      <a:r>
                        <a:rPr lang="en-US" sz="1400" b="0" dirty="0">
                          <a:latin typeface="Times New Roman" panose="02020603050405020304" pitchFamily="18" charset="0"/>
                          <a:cs typeface="Times New Roman" panose="02020603050405020304" pitchFamily="18" charset="0"/>
                          <a:sym typeface="+mn-ea"/>
                        </a:rPr>
                        <a:t>Tables 2-9</a:t>
                      </a:r>
                      <a:endParaRPr lang="en-US" sz="1400" b="0" dirty="0">
                        <a:latin typeface="Times New Roman" panose="02020603050405020304" pitchFamily="18" charset="0"/>
                        <a:cs typeface="Times New Roman" panose="02020603050405020304" pitchFamily="18" charset="0"/>
                        <a:sym typeface="+mn-ea"/>
                      </a:endParaRPr>
                    </a:p>
                    <a:p>
                      <a:pPr marL="0" marR="0" indent="116205"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Experiential Learning:</a:t>
                      </a:r>
                      <a:r>
                        <a:rPr lang="en-US" sz="1400" b="1" dirty="0">
                          <a:solidFill>
                            <a:schemeClr val="tx1"/>
                          </a:solidFill>
                          <a:latin typeface="Times New Roman" panose="02020603050405020304" pitchFamily="18" charset="0"/>
                          <a:cs typeface="Times New Roman" panose="02020603050405020304" pitchFamily="18" charset="0"/>
                          <a:sym typeface="+mn-ea"/>
                        </a:rPr>
                        <a:t> </a:t>
                      </a:r>
                      <a:r>
                        <a:rPr lang="en-US" sz="1400" b="0" dirty="0">
                          <a:solidFill>
                            <a:schemeClr val="tx1"/>
                          </a:solidFill>
                          <a:latin typeface="Times New Roman" panose="02020603050405020304" pitchFamily="18" charset="0"/>
                          <a:cs typeface="Times New Roman" panose="02020603050405020304" pitchFamily="18" charset="0"/>
                          <a:sym typeface="+mn-ea"/>
                        </a:rPr>
                        <a:t>SPIN THE WHEEL: Let’s learn </a:t>
                      </a:r>
                      <a:br>
                        <a:rPr lang="en-US" sz="1400" b="0" dirty="0">
                          <a:solidFill>
                            <a:schemeClr val="tx1"/>
                          </a:solidFill>
                          <a:latin typeface="Times New Roman" panose="02020603050405020304" pitchFamily="18" charset="0"/>
                          <a:cs typeface="Times New Roman" panose="02020603050405020304" pitchFamily="18" charset="0"/>
                          <a:sym typeface="+mn-ea"/>
                        </a:rPr>
                      </a:br>
                      <a:r>
                        <a:rPr lang="en-US" sz="1400" b="0" dirty="0">
                          <a:solidFill>
                            <a:schemeClr val="tx1"/>
                          </a:solidFill>
                          <a:latin typeface="Times New Roman" panose="02020603050405020304" pitchFamily="18" charset="0"/>
                          <a:cs typeface="Times New Roman" panose="02020603050405020304" pitchFamily="18" charset="0"/>
                          <a:sym typeface="+mn-ea"/>
                        </a:rPr>
                        <a:t>   addition  and subtraction by spinning wheel. </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62965">
                <a:tc>
                  <a:txBody>
                    <a:bodyPr/>
                    <a:lstStyle/>
                    <a:p>
                      <a:pPr marL="0" algn="ctr" defTabSz="914400" rtl="0" eaLnBrk="1" latinLnBrk="0" hangingPunct="1">
                        <a:lnSpc>
                          <a:spcPct val="115000"/>
                        </a:lnSpc>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6205"/>
                      <a:r>
                        <a:rPr lang="en-US" sz="1400" b="1" dirty="0">
                          <a:latin typeface="Times New Roman" panose="02020603050405020304" pitchFamily="18" charset="0"/>
                          <a:cs typeface="Times New Roman" panose="02020603050405020304" pitchFamily="18" charset="0"/>
                          <a:sym typeface="+mn-ea"/>
                        </a:rPr>
                        <a:t>Unit -11 </a:t>
                      </a:r>
                      <a:r>
                        <a:rPr lang="en-US" sz="1400" b="0" dirty="0">
                          <a:latin typeface="Times New Roman" panose="02020603050405020304" pitchFamily="18" charset="0"/>
                          <a:cs typeface="Times New Roman" panose="02020603050405020304" pitchFamily="18" charset="0"/>
                          <a:sym typeface="+mn-ea"/>
                        </a:rPr>
                        <a:t>Time, </a:t>
                      </a:r>
                      <a:r>
                        <a:rPr lang="en-US" sz="1400" b="1" dirty="0">
                          <a:latin typeface="Times New Roman" panose="02020603050405020304" pitchFamily="18" charset="0"/>
                          <a:cs typeface="Times New Roman" panose="02020603050405020304" pitchFamily="18" charset="0"/>
                          <a:sym typeface="+mn-ea"/>
                        </a:rPr>
                        <a:t>Unit -12 </a:t>
                      </a:r>
                      <a:r>
                        <a:rPr lang="en-US" sz="1400" b="0" dirty="0">
                          <a:latin typeface="Times New Roman" panose="02020603050405020304" pitchFamily="18" charset="0"/>
                          <a:cs typeface="Times New Roman" panose="02020603050405020304" pitchFamily="18" charset="0"/>
                          <a:sym typeface="+mn-ea"/>
                        </a:rPr>
                        <a:t>Money</a:t>
                      </a:r>
                      <a:r>
                        <a:rPr lang="hi-IN" altLang="en-US" sz="1400" b="0" dirty="0">
                          <a:latin typeface="Times New Roman" panose="02020603050405020304" pitchFamily="18" charset="0"/>
                          <a:cs typeface="Times New Roman" panose="02020603050405020304" pitchFamily="18" charset="0"/>
                          <a:sym typeface="+mn-ea"/>
                        </a:rPr>
                        <a:t>, </a:t>
                      </a:r>
                      <a:r>
                        <a:rPr lang="en-US" sz="1400" b="0" dirty="0">
                          <a:latin typeface="Times New Roman" panose="02020603050405020304" pitchFamily="18" charset="0"/>
                          <a:cs typeface="Times New Roman" panose="02020603050405020304" pitchFamily="18" charset="0"/>
                          <a:sym typeface="+mn-ea"/>
                        </a:rPr>
                        <a:t>Tables 10-12</a:t>
                      </a:r>
                      <a:endParaRPr lang="en-US" sz="1400" b="0" dirty="0">
                        <a:latin typeface="Times New Roman" panose="02020603050405020304" pitchFamily="18" charset="0"/>
                        <a:cs typeface="Times New Roman" panose="02020603050405020304" pitchFamily="18" charset="0"/>
                        <a:sym typeface="+mn-ea"/>
                      </a:endParaRPr>
                    </a:p>
                    <a:p>
                      <a:pPr marL="0" indent="116205"/>
                      <a:r>
                        <a:rPr lang="en-US" sz="1400" b="1" dirty="0">
                          <a:latin typeface="Times New Roman" panose="02020603050405020304" pitchFamily="18" charset="0"/>
                          <a:cs typeface="Times New Roman" panose="02020603050405020304" pitchFamily="18" charset="0"/>
                          <a:sym typeface="+mn-ea"/>
                        </a:rPr>
                        <a:t>Art Integration: </a:t>
                      </a:r>
                      <a:r>
                        <a:rPr lang="en-US" sz="1400" b="0" dirty="0">
                          <a:latin typeface="Times New Roman" panose="02020603050405020304" pitchFamily="18" charset="0"/>
                          <a:cs typeface="Times New Roman" panose="02020603050405020304" pitchFamily="18" charset="0"/>
                          <a:sym typeface="+mn-ea"/>
                        </a:rPr>
                        <a:t>Paste fake currency in your notebook</a:t>
                      </a:r>
                      <a:endParaRPr lang="en-US" sz="1400" b="0" dirty="0">
                        <a:solidFill>
                          <a:schemeClr val="tx1"/>
                        </a:solidFill>
                        <a:latin typeface="Times New Roman" panose="02020603050405020304" pitchFamily="18" charset="0"/>
                        <a:cs typeface="Times New Roman" panose="02020603050405020304" pitchFamily="18" charset="0"/>
                      </a:endParaRPr>
                    </a:p>
                    <a:p>
                      <a:pPr marL="0" indent="116205"/>
                      <a:r>
                        <a:rPr lang="en-US" sz="1400" b="1" dirty="0">
                          <a:latin typeface="Times New Roman" panose="02020603050405020304" pitchFamily="18" charset="0"/>
                          <a:cs typeface="Times New Roman" panose="02020603050405020304" pitchFamily="18" charset="0"/>
                          <a:sym typeface="+mn-ea"/>
                        </a:rPr>
                        <a:t>Experiential Learning:</a:t>
                      </a:r>
                      <a:r>
                        <a:rPr lang="en-US" sz="1400" b="0" dirty="0">
                          <a:latin typeface="Times New Roman" panose="02020603050405020304" pitchFamily="18" charset="0"/>
                          <a:cs typeface="Times New Roman" panose="02020603050405020304" pitchFamily="18" charset="0"/>
                          <a:sym typeface="+mn-ea"/>
                        </a:rPr>
                        <a:t> Enactment of Let’s go for shoping </a:t>
                      </a:r>
                      <a:endParaRPr lang="en-US" sz="1400" b="0" dirty="0">
                        <a:latin typeface="Times New Roman" panose="02020603050405020304" pitchFamily="18" charset="0"/>
                        <a:cs typeface="Times New Roman" panose="02020603050405020304" pitchFamily="18" charset="0"/>
                        <a:sym typeface="+mn-ea"/>
                      </a:endParaRPr>
                    </a:p>
                    <a:p>
                      <a:pPr marL="0" indent="116205"/>
                      <a:r>
                        <a:rPr lang="en-US" sz="1400" b="0" dirty="0">
                          <a:latin typeface="Times New Roman" panose="02020603050405020304" pitchFamily="18" charset="0"/>
                          <a:cs typeface="Times New Roman" panose="02020603050405020304" pitchFamily="18" charset="0"/>
                          <a:sym typeface="+mn-ea"/>
                        </a:rPr>
                        <a:t>with fake currency notes.</a:t>
                      </a:r>
                      <a:endParaRPr lang="en-US" sz="14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9563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6205"/>
                      <a:r>
                        <a:rPr lang="en-US" sz="1400" b="1" dirty="0">
                          <a:latin typeface="Times New Roman" panose="02020603050405020304" pitchFamily="18" charset="0"/>
                          <a:cs typeface="Times New Roman" panose="02020603050405020304" pitchFamily="18" charset="0"/>
                          <a:sym typeface="+mn-ea"/>
                        </a:rPr>
                        <a:t>Unit -13 </a:t>
                      </a:r>
                      <a:r>
                        <a:rPr lang="en-US" sz="1400" b="0" dirty="0">
                          <a:latin typeface="Times New Roman" panose="02020603050405020304" pitchFamily="18" charset="0"/>
                          <a:cs typeface="Times New Roman" panose="02020603050405020304" pitchFamily="18" charset="0"/>
                          <a:sym typeface="+mn-ea"/>
                        </a:rPr>
                        <a:t>Measurement, </a:t>
                      </a:r>
                      <a:r>
                        <a:rPr lang="en-US" sz="1400" b="1" dirty="0">
                          <a:latin typeface="Times New Roman" panose="02020603050405020304" pitchFamily="18" charset="0"/>
                          <a:cs typeface="Times New Roman" panose="02020603050405020304" pitchFamily="18" charset="0"/>
                          <a:sym typeface="+mn-ea"/>
                        </a:rPr>
                        <a:t>Unit -14 </a:t>
                      </a:r>
                      <a:r>
                        <a:rPr lang="en-US" sz="1400" b="0" dirty="0">
                          <a:latin typeface="Times New Roman" panose="02020603050405020304" pitchFamily="18" charset="0"/>
                          <a:cs typeface="Times New Roman" panose="02020603050405020304" pitchFamily="18" charset="0"/>
                          <a:sym typeface="+mn-ea"/>
                        </a:rPr>
                        <a:t>Ordinal Numbers</a:t>
                      </a:r>
                      <a:endParaRPr lang="en-US" sz="1400" b="0" dirty="0">
                        <a:latin typeface="Times New Roman" panose="02020603050405020304" pitchFamily="18" charset="0"/>
                        <a:cs typeface="Times New Roman" panose="02020603050405020304" pitchFamily="18" charset="0"/>
                        <a:sym typeface="+mn-ea"/>
                      </a:endParaRPr>
                    </a:p>
                    <a:p>
                      <a:pPr marL="0" marR="0" indent="116205"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Experiential Learning:</a:t>
                      </a:r>
                      <a:r>
                        <a:rPr lang="en-US" sz="1400" b="1" dirty="0">
                          <a:solidFill>
                            <a:schemeClr val="tx1"/>
                          </a:solidFill>
                          <a:latin typeface="Times New Roman" panose="02020603050405020304" pitchFamily="18" charset="0"/>
                          <a:cs typeface="Times New Roman" panose="02020603050405020304" pitchFamily="18" charset="0"/>
                          <a:sym typeface="+mn-ea"/>
                        </a:rPr>
                        <a:t> </a:t>
                      </a:r>
                      <a:r>
                        <a:rPr lang="en-US" sz="1400" b="0" dirty="0">
                          <a:solidFill>
                            <a:schemeClr val="tx1"/>
                          </a:solidFill>
                          <a:latin typeface="Times New Roman" panose="02020603050405020304" pitchFamily="18" charset="0"/>
                          <a:cs typeface="Times New Roman" panose="02020603050405020304" pitchFamily="18" charset="0"/>
                          <a:sym typeface="+mn-ea"/>
                        </a:rPr>
                        <a:t>Standard Measurement Activities</a:t>
                      </a:r>
                      <a:endParaRPr lang="en-US" sz="1400" b="0" dirty="0">
                        <a:solidFill>
                          <a:schemeClr val="tx1"/>
                        </a:solidFill>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47065">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JANUARY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52705"/>
                      <a:r>
                        <a:rPr lang="en-US" sz="1400" b="1" dirty="0">
                          <a:latin typeface="Times New Roman" panose="02020603050405020304" pitchFamily="18" charset="0"/>
                          <a:cs typeface="Times New Roman" panose="02020603050405020304" pitchFamily="18" charset="0"/>
                          <a:sym typeface="+mn-ea"/>
                        </a:rPr>
                        <a:t>Unit -15 </a:t>
                      </a:r>
                      <a:r>
                        <a:rPr lang="en-US" sz="1400" b="0" dirty="0">
                          <a:latin typeface="Times New Roman" panose="02020603050405020304" pitchFamily="18" charset="0"/>
                          <a:cs typeface="Times New Roman" panose="02020603050405020304" pitchFamily="18" charset="0"/>
                          <a:sym typeface="+mn-ea"/>
                        </a:rPr>
                        <a:t>Data Handling, Worksheet and Mathematic             Olympiad</a:t>
                      </a:r>
                      <a:endParaRPr lang="en-US" sz="1400" b="0" dirty="0">
                        <a:latin typeface="Times New Roman" panose="02020603050405020304" pitchFamily="18" charset="0"/>
                        <a:cs typeface="Times New Roman" panose="02020603050405020304" pitchFamily="18" charset="0"/>
                        <a:sym typeface="+mn-ea"/>
                      </a:endParaRPr>
                    </a:p>
                    <a:p>
                      <a:pPr marL="0" indent="52705"/>
                      <a:r>
                        <a:rPr lang="en-US" sz="1400" b="1" dirty="0">
                          <a:latin typeface="Times New Roman" panose="02020603050405020304" pitchFamily="18" charset="0"/>
                          <a:cs typeface="Times New Roman" panose="02020603050405020304" pitchFamily="18" charset="0"/>
                          <a:sym typeface="+mn-ea"/>
                        </a:rPr>
                        <a:t>Experiential Learning:</a:t>
                      </a:r>
                      <a:r>
                        <a:rPr lang="en-US" sz="1400" b="0" dirty="0">
                          <a:solidFill>
                            <a:schemeClr val="tx1"/>
                          </a:solidFill>
                          <a:latin typeface="Times New Roman" panose="02020603050405020304" pitchFamily="18" charset="0"/>
                          <a:cs typeface="Times New Roman" panose="02020603050405020304" pitchFamily="18" charset="0"/>
                          <a:sym typeface="+mn-ea"/>
                        </a:rPr>
                        <a:t> Counting and Sorting </a:t>
                      </a:r>
                      <a:endParaRPr lang="en-US" sz="1400" b="1"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85140">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FEBRUARY</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REVISION FOR FINAL TERM</a:t>
                      </a:r>
                      <a:r>
                        <a:rPr lang="en-IN" sz="1400" b="1" kern="1200" baseline="0" dirty="0">
                          <a:solidFill>
                            <a:schemeClr val="dk1"/>
                          </a:solidFill>
                          <a:latin typeface="Times New Roman" panose="02020603050405020304" pitchFamily="18" charset="0"/>
                          <a:ea typeface="+mn-ea"/>
                          <a:cs typeface="Times New Roman" panose="02020603050405020304" pitchFamily="18" charset="0"/>
                        </a:rPr>
                        <a:t> ASSESSMENT</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6" name="Table 5"/>
          <p:cNvGraphicFramePr>
            <a:graphicFrameLocks noGrp="1"/>
          </p:cNvGraphicFramePr>
          <p:nvPr>
            <p:custDataLst>
              <p:tags r:id="rId3"/>
            </p:custDataLst>
          </p:nvPr>
        </p:nvGraphicFramePr>
        <p:xfrm>
          <a:off x="387350" y="4437380"/>
          <a:ext cx="6101080" cy="4924425"/>
        </p:xfrm>
        <a:graphic>
          <a:graphicData uri="http://schemas.openxmlformats.org/drawingml/2006/table">
            <a:tbl>
              <a:tblPr>
                <a:tableStyleId>{69CF1AB2-1976-4502-BF36-3FF5EA218861}</a:tableStyleId>
              </a:tblPr>
              <a:tblGrid>
                <a:gridCol w="1570355"/>
                <a:gridCol w="4530725"/>
              </a:tblGrid>
              <a:tr h="490220">
                <a:tc>
                  <a:txBody>
                    <a:bodyPr/>
                    <a:lstStyle/>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MONTH/</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SUBJECT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E.</a:t>
                      </a:r>
                      <a:r>
                        <a:rPr lang="en-IN" sz="1400" b="1" i="0" kern="1200" dirty="0">
                          <a:latin typeface="Times New Roman" panose="02020603050405020304" pitchFamily="18" charset="0"/>
                          <a:cs typeface="Times New Roman" panose="02020603050405020304" pitchFamily="18" charset="0"/>
                        </a:rPr>
                        <a:t>V</a:t>
                      </a: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.S.</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343660">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u="none" kern="1200" dirty="0">
                          <a:solidFill>
                            <a:schemeClr val="dk1"/>
                          </a:solidFill>
                          <a:latin typeface="Times New Roman" panose="02020603050405020304" pitchFamily="18" charset="0"/>
                          <a:ea typeface="+mn-ea"/>
                          <a:cs typeface="Times New Roman" panose="02020603050405020304" pitchFamily="18" charset="0"/>
                        </a:rPr>
                        <a:t>OCTOBER</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 </a:t>
                      </a:r>
                      <a:r>
                        <a:rPr lang="en-US" sz="1400" b="0" dirty="0">
                          <a:latin typeface="Times New Roman" panose="02020603050405020304" pitchFamily="18" charset="0"/>
                          <a:cs typeface="Times New Roman" panose="02020603050405020304" pitchFamily="18" charset="0"/>
                          <a:sym typeface="+mn-ea"/>
                        </a:rPr>
                        <a:t>7 Keeping Healthy and Safe, </a:t>
                      </a:r>
                      <a:r>
                        <a:rPr lang="en-US" sz="1400" b="1" dirty="0">
                          <a:latin typeface="Times New Roman" panose="02020603050405020304" pitchFamily="18" charset="0"/>
                          <a:cs typeface="Times New Roman" panose="02020603050405020304" pitchFamily="18" charset="0"/>
                          <a:sym typeface="+mn-ea"/>
                        </a:rPr>
                        <a:t>Ch- </a:t>
                      </a:r>
                      <a:r>
                        <a:rPr lang="en-US" sz="1400" b="0" dirty="0">
                          <a:latin typeface="Times New Roman" panose="02020603050405020304" pitchFamily="18" charset="0"/>
                          <a:cs typeface="Times New Roman" panose="02020603050405020304" pitchFamily="18" charset="0"/>
                          <a:sym typeface="+mn-ea"/>
                        </a:rPr>
                        <a:t>9 Places of Worship and Our Festivals</a:t>
                      </a:r>
                      <a:endParaRPr lang="en-US" sz="1400" b="0" dirty="0">
                        <a:latin typeface="Times New Roman" panose="02020603050405020304" pitchFamily="18" charset="0"/>
                        <a:cs typeface="Times New Roman" panose="02020603050405020304" pitchFamily="18" charset="0"/>
                        <a:sym typeface="+mn-ea"/>
                      </a:endParaRPr>
                    </a:p>
                    <a:p>
                      <a:pPr indent="0">
                        <a:buFont typeface="Wingdings" panose="05000000000000000000" charset="0"/>
                        <a:buNone/>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dirty="0">
                          <a:solidFill>
                            <a:schemeClr val="tx1"/>
                          </a:solidFill>
                          <a:latin typeface="Times New Roman" panose="02020603050405020304" pitchFamily="18" charset="0"/>
                          <a:cs typeface="Times New Roman" panose="02020603050405020304" pitchFamily="18" charset="0"/>
                          <a:sym typeface="+mn-ea"/>
                        </a:rPr>
                        <a:t>Paste pictures of healthy food</a:t>
                      </a:r>
                      <a:endParaRPr lang="en-US" sz="1400" b="0" dirty="0">
                        <a:solidFill>
                          <a:schemeClr val="tx1"/>
                        </a:solidFill>
                        <a:latin typeface="Times New Roman" panose="02020603050405020304" pitchFamily="18" charset="0"/>
                        <a:cs typeface="Times New Roman" panose="02020603050405020304" pitchFamily="18"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dirty="0">
                          <a:latin typeface="Times New Roman" panose="02020603050405020304" pitchFamily="18" charset="0"/>
                          <a:cs typeface="Times New Roman" panose="02020603050405020304" pitchFamily="18" charset="0"/>
                          <a:sym typeface="+mn-ea"/>
                        </a:rPr>
                        <a:t>Experiential Learning: Celebrating India:- </a:t>
                      </a:r>
                      <a:r>
                        <a:rPr lang="en-US" sz="1400" b="0" dirty="0">
                          <a:latin typeface="Times New Roman" panose="02020603050405020304" pitchFamily="18" charset="0"/>
                          <a:cs typeface="Times New Roman" panose="02020603050405020304" pitchFamily="18" charset="0"/>
                          <a:sym typeface="+mn-ea"/>
                        </a:rPr>
                        <a:t>Festival Adventure</a:t>
                      </a:r>
                      <a:endParaRPr lang="en-US" sz="1400" b="0" dirty="0">
                        <a:latin typeface="Times New Roman" panose="02020603050405020304" pitchFamily="18" charset="0"/>
                        <a:cs typeface="Times New Roman" panose="02020603050405020304" pitchFamily="18" charset="0"/>
                        <a:sym typeface="+mn-ea"/>
                      </a:endParaRPr>
                    </a:p>
                    <a:p>
                      <a:pPr marL="0" marR="0" indent="0" algn="l" defTabSz="685800" rtl="0" eaLnBrk="1" fontAlgn="auto" latinLnBrk="0" hangingPunct="1">
                        <a:lnSpc>
                          <a:spcPct val="100000"/>
                        </a:lnSpc>
                        <a:spcBef>
                          <a:spcPts val="0"/>
                        </a:spcBef>
                        <a:spcAft>
                          <a:spcPts val="0"/>
                        </a:spcAft>
                        <a:buClrTx/>
                        <a:buSzTx/>
                        <a:buFont typeface="Wingdings" panose="05000000000000000000" charset="0"/>
                        <a:buNone/>
                        <a:defRPr/>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Audio Visual Session- </a:t>
                      </a:r>
                      <a:r>
                        <a:rPr lang="en-US" sz="1400" b="0" i="0" kern="12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Healthy Food Habits</a:t>
                      </a:r>
                      <a:endParaRPr lang="en-GB" sz="1400" b="0"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470660">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NOVEMBER</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just"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Ch-10 </a:t>
                      </a:r>
                      <a:r>
                        <a:rPr lang="en-US" sz="1400" b="0" dirty="0">
                          <a:latin typeface="Times New Roman" panose="02020603050405020304" pitchFamily="18" charset="0"/>
                          <a:cs typeface="Times New Roman" panose="02020603050405020304" pitchFamily="18" charset="0"/>
                          <a:sym typeface="+mn-ea"/>
                        </a:rPr>
                        <a:t>People who help us ,</a:t>
                      </a:r>
                      <a:r>
                        <a:rPr lang="en-US" sz="1400" b="1" dirty="0">
                          <a:latin typeface="Times New Roman" panose="02020603050405020304" pitchFamily="18" charset="0"/>
                          <a:cs typeface="Times New Roman" panose="02020603050405020304" pitchFamily="18" charset="0"/>
                          <a:sym typeface="+mn-ea"/>
                        </a:rPr>
                        <a:t>Ch-12 </a:t>
                      </a:r>
                      <a:r>
                        <a:rPr lang="en-US" sz="1400" b="0" dirty="0">
                          <a:latin typeface="Times New Roman" panose="02020603050405020304" pitchFamily="18" charset="0"/>
                          <a:cs typeface="Times New Roman" panose="02020603050405020304" pitchFamily="18" charset="0"/>
                          <a:sym typeface="+mn-ea"/>
                        </a:rPr>
                        <a:t>Plants and Animals Around Us, </a:t>
                      </a:r>
                      <a:r>
                        <a:rPr lang="en-US" sz="1400" b="1" dirty="0">
                          <a:latin typeface="Times New Roman" panose="02020603050405020304" pitchFamily="18" charset="0"/>
                          <a:cs typeface="Times New Roman" panose="02020603050405020304" pitchFamily="18" charset="0"/>
                          <a:sym typeface="+mn-ea"/>
                        </a:rPr>
                        <a:t>Ch-13</a:t>
                      </a:r>
                      <a:r>
                        <a:rPr lang="en-US" sz="1400" b="0" dirty="0">
                          <a:latin typeface="Times New Roman" panose="02020603050405020304" pitchFamily="18" charset="0"/>
                          <a:cs typeface="Times New Roman" panose="02020603050405020304" pitchFamily="18" charset="0"/>
                          <a:sym typeface="+mn-ea"/>
                        </a:rPr>
                        <a:t> Air and Water</a:t>
                      </a:r>
                      <a:endParaRPr lang="en-US" sz="1400" b="0" dirty="0">
                        <a:latin typeface="Times New Roman" panose="02020603050405020304" pitchFamily="18" charset="0"/>
                        <a:cs typeface="Times New Roman" panose="02020603050405020304" pitchFamily="18" charset="0"/>
                        <a:sym typeface="+mn-ea"/>
                      </a:endParaRPr>
                    </a:p>
                    <a:p>
                      <a:pPr marL="0" algn="just"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a:t>
                      </a:r>
                      <a:r>
                        <a:rPr lang="en-US" sz="1400" b="0" dirty="0">
                          <a:solidFill>
                            <a:schemeClr val="tx1"/>
                          </a:solidFill>
                          <a:latin typeface="Times New Roman" panose="02020603050405020304" pitchFamily="18" charset="0"/>
                          <a:cs typeface="Times New Roman" panose="02020603050405020304" pitchFamily="18" charset="0"/>
                          <a:sym typeface="+mn-ea"/>
                        </a:rPr>
                        <a:t>T</a:t>
                      </a:r>
                      <a:r>
                        <a:rPr lang="en-US" sz="1400" b="0" dirty="0">
                          <a:solidFill>
                            <a:schemeClr val="tx1"/>
                          </a:solidFill>
                          <a:latin typeface="Times New Roman" panose="02020603050405020304" pitchFamily="18" charset="0"/>
                          <a:cs typeface="Times New Roman" panose="02020603050405020304" pitchFamily="18" charset="0"/>
                          <a:sym typeface="+mn-ea"/>
                        </a:rPr>
                        <a:t>hankyou card for community helpers </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0" algn="just"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Presentation:- Show &amp; Tell-</a:t>
                      </a:r>
                      <a:r>
                        <a:rPr lang="en-US" sz="1400" dirty="0">
                          <a:solidFill>
                            <a:schemeClr val="tx1"/>
                          </a:solidFill>
                          <a:latin typeface="Times New Roman" panose="02020603050405020304" pitchFamily="18" charset="0"/>
                          <a:cs typeface="Times New Roman" panose="02020603050405020304" pitchFamily="18" charset="0"/>
                          <a:sym typeface="+mn-ea"/>
                        </a:rPr>
                        <a:t>Bring indoor plants and speak about their qualities.</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algn="just" defTabSz="914400" rtl="0" eaLnBrk="1" fontAlgn="ctr" latinLnBrk="0" hangingPunct="1">
                        <a:lnSpc>
                          <a:spcPct val="115000"/>
                        </a:lnSpc>
                        <a:spcAft>
                          <a:spcPts val="0"/>
                        </a:spcAft>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Audio Visual Session- </a:t>
                      </a:r>
                      <a:r>
                        <a:rPr lang="en-US" sz="1400" b="0" i="0" kern="12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Fauna and Flora</a:t>
                      </a:r>
                      <a:endParaRPr lang="en-US" sz="1400" b="0" dirty="0">
                        <a:solidFill>
                          <a:schemeClr val="tx1"/>
                        </a:solidFill>
                        <a:latin typeface="Times New Roman" panose="02020603050405020304" pitchFamily="18" charset="0"/>
                        <a:cs typeface="Times New Roman" panose="02020603050405020304" pitchFamily="18" charset="0"/>
                        <a:sym typeface="+mn-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19885">
                <a:tc>
                  <a:txBody>
                    <a:bodyPr/>
                    <a:lstStyle/>
                    <a:p>
                      <a:pPr marL="0" algn="ctr" defTabSz="914400" rtl="0" eaLnBrk="1" latinLnBrk="0" hangingPunct="1">
                        <a:lnSpc>
                          <a:spcPct val="115000"/>
                        </a:lnSpc>
                        <a:spcAft>
                          <a:spcPts val="0"/>
                        </a:spcAft>
                        <a:buNone/>
                      </a:pPr>
                      <a:r>
                        <a:rPr lang="en-US" altLang="en-GB" sz="1400" b="1" u="none" kern="1200" dirty="0">
                          <a:solidFill>
                            <a:schemeClr val="dk1"/>
                          </a:solidFill>
                          <a:latin typeface="Times New Roman" panose="02020603050405020304" pitchFamily="18" charset="0"/>
                          <a:ea typeface="+mn-ea"/>
                          <a:cs typeface="Times New Roman" panose="02020603050405020304" pitchFamily="18" charset="0"/>
                        </a:rPr>
                        <a:t>DECEMBER</a:t>
                      </a:r>
                      <a:endParaRPr lang="en-US" alt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1125"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Ch-14 </a:t>
                      </a:r>
                      <a:r>
                        <a:rPr lang="en-US" sz="1400" dirty="0">
                          <a:latin typeface="Times New Roman" panose="02020603050405020304" pitchFamily="18" charset="0"/>
                          <a:cs typeface="Times New Roman" panose="02020603050405020304" pitchFamily="18" charset="0"/>
                          <a:sym typeface="+mn-ea"/>
                        </a:rPr>
                        <a:t>Seasons of India, </a:t>
                      </a:r>
                      <a:r>
                        <a:rPr lang="en-US" sz="1400" b="1" dirty="0">
                          <a:latin typeface="Times New Roman" panose="02020603050405020304" pitchFamily="18" charset="0"/>
                          <a:cs typeface="Times New Roman" panose="02020603050405020304" pitchFamily="18" charset="0"/>
                          <a:sym typeface="+mn-ea"/>
                        </a:rPr>
                        <a:t>Ch-15 </a:t>
                      </a:r>
                      <a:r>
                        <a:rPr lang="en-US" sz="1400" dirty="0">
                          <a:latin typeface="Times New Roman" panose="02020603050405020304" pitchFamily="18" charset="0"/>
                          <a:cs typeface="Times New Roman" panose="02020603050405020304" pitchFamily="18" charset="0"/>
                          <a:sym typeface="+mn-ea"/>
                        </a:rPr>
                        <a:t>The Earth and the Sky</a:t>
                      </a:r>
                      <a:endParaRPr lang="en-US" sz="1400" b="0" dirty="0">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Experiential Learning: </a:t>
                      </a:r>
                      <a:r>
                        <a:rPr lang="en-US" sz="1400" dirty="0">
                          <a:latin typeface="Times New Roman" panose="02020603050405020304" pitchFamily="18" charset="0"/>
                          <a:cs typeface="Times New Roman" panose="02020603050405020304" pitchFamily="18" charset="0"/>
                          <a:sym typeface="+mn-ea"/>
                        </a:rPr>
                        <a:t>find and speak some facts about</a:t>
                      </a:r>
                      <a:endParaRPr lang="en-US" sz="1400" dirty="0">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dirty="0">
                          <a:latin typeface="Times New Roman" panose="02020603050405020304" pitchFamily="18" charset="0"/>
                          <a:cs typeface="Times New Roman" panose="02020603050405020304" pitchFamily="18" charset="0"/>
                          <a:sym typeface="+mn-ea"/>
                        </a:rPr>
                        <a:t>Solar system. </a:t>
                      </a:r>
                      <a:endParaRPr lang="en-US" sz="1400" dirty="0">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Seasonal Wheel craft- </a:t>
                      </a:r>
                      <a:r>
                        <a:rPr lang="en-US" sz="1400" dirty="0">
                          <a:solidFill>
                            <a:schemeClr val="tx1"/>
                          </a:solidFill>
                          <a:latin typeface="Times New Roman" panose="02020603050405020304" pitchFamily="18" charset="0"/>
                          <a:cs typeface="Times New Roman" panose="02020603050405020304" pitchFamily="18" charset="0"/>
                          <a:sym typeface="+mn-ea"/>
                        </a:rPr>
                        <a:t>Paste / draw </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dirty="0">
                          <a:solidFill>
                            <a:schemeClr val="tx1"/>
                          </a:solidFill>
                          <a:latin typeface="Times New Roman" panose="02020603050405020304" pitchFamily="18" charset="0"/>
                          <a:cs typeface="Times New Roman" panose="02020603050405020304" pitchFamily="18" charset="0"/>
                          <a:sym typeface="+mn-ea"/>
                        </a:rPr>
                        <a:t>different types of seasons</a:t>
                      </a:r>
                      <a:endParaRPr lang="en-US" sz="1400" dirty="0">
                        <a:solidFill>
                          <a:schemeClr val="tx1"/>
                        </a:solidFill>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Audio Visual Session- </a:t>
                      </a:r>
                      <a:r>
                        <a:rPr lang="en-US" sz="1400" b="0" i="0" kern="12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Universe</a:t>
                      </a:r>
                      <a:endParaRPr lang="en-US" sz="1400" dirty="0">
                        <a:solidFill>
                          <a:schemeClr val="tx1"/>
                        </a:solidFill>
                        <a:latin typeface="Times New Roman" panose="02020603050405020304" pitchFamily="18" charset="0"/>
                        <a:cs typeface="Times New Roman" panose="02020603050405020304" pitchFamily="18" charset="0"/>
                        <a:sym typeface="+mn-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0" y="158222"/>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325086" y="9545780"/>
            <a:ext cx="418704" cy="369332"/>
          </a:xfrm>
          <a:prstGeom prst="rect">
            <a:avLst/>
          </a:prstGeom>
          <a:noFill/>
        </p:spPr>
        <p:txBody>
          <a:bodyPr wrap="none" rtlCol="0">
            <a:spAutoFit/>
          </a:bodyPr>
          <a:lstStyle/>
          <a:p>
            <a:r>
              <a:rPr lang="en-US" dirty="0"/>
              <a:t>15</a:t>
            </a:r>
            <a:endParaRPr lang="en-US" dirty="0"/>
          </a:p>
        </p:txBody>
      </p:sp>
      <p:graphicFrame>
        <p:nvGraphicFramePr>
          <p:cNvPr id="2" name="Table 1"/>
          <p:cNvGraphicFramePr>
            <a:graphicFrameLocks noGrp="1"/>
          </p:cNvGraphicFramePr>
          <p:nvPr/>
        </p:nvGraphicFramePr>
        <p:xfrm>
          <a:off x="388726" y="369550"/>
          <a:ext cx="6093334" cy="1943291"/>
        </p:xfrm>
        <a:graphic>
          <a:graphicData uri="http://schemas.openxmlformats.org/drawingml/2006/table">
            <a:tbl>
              <a:tblPr>
                <a:tableStyleId>{69CF1AB2-1976-4502-BF36-3FF5EA218861}</a:tableStyleId>
              </a:tblPr>
              <a:tblGrid>
                <a:gridCol w="1568705"/>
                <a:gridCol w="4524629"/>
              </a:tblGrid>
              <a:tr h="814692">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u="none" kern="1200" dirty="0">
                          <a:solidFill>
                            <a:schemeClr val="dk1"/>
                          </a:solidFill>
                          <a:latin typeface="Times New Roman" panose="02020603050405020304" pitchFamily="18" charset="0"/>
                          <a:ea typeface="+mn-ea"/>
                          <a:cs typeface="Times New Roman" panose="02020603050405020304" pitchFamily="18" charset="0"/>
                        </a:rPr>
                        <a:t>JANUARY</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indent="111125"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Ch-16 </a:t>
                      </a:r>
                      <a:r>
                        <a:rPr lang="en-US" sz="1400" b="0" dirty="0">
                          <a:latin typeface="Times New Roman" panose="02020603050405020304" pitchFamily="18" charset="0"/>
                          <a:cs typeface="Times New Roman" panose="02020603050405020304" pitchFamily="18" charset="0"/>
                          <a:sym typeface="+mn-ea"/>
                        </a:rPr>
                        <a:t>How Do We Travel? , </a:t>
                      </a:r>
                      <a:r>
                        <a:rPr lang="en-US" sz="1400" b="1" dirty="0">
                          <a:latin typeface="Times New Roman" panose="02020603050405020304" pitchFamily="18" charset="0"/>
                          <a:cs typeface="Times New Roman" panose="02020603050405020304" pitchFamily="18" charset="0"/>
                          <a:sym typeface="+mn-ea"/>
                        </a:rPr>
                        <a:t>Ch- 17 </a:t>
                      </a:r>
                      <a:r>
                        <a:rPr lang="en-US" sz="1400" b="0" dirty="0">
                          <a:latin typeface="Times New Roman" panose="02020603050405020304" pitchFamily="18" charset="0"/>
                          <a:cs typeface="Times New Roman" panose="02020603050405020304" pitchFamily="18" charset="0"/>
                          <a:sym typeface="+mn-ea"/>
                        </a:rPr>
                        <a:t>Games We Play</a:t>
                      </a:r>
                      <a:endParaRPr lang="en-US" sz="1400" b="0" dirty="0">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0" dirty="0">
                          <a:latin typeface="Times New Roman" panose="02020603050405020304" pitchFamily="18" charset="0"/>
                          <a:cs typeface="Times New Roman" panose="02020603050405020304" pitchFamily="18" charset="0"/>
                          <a:sym typeface="+mn-ea"/>
                        </a:rPr>
                        <a:t>Sample Paper-2</a:t>
                      </a:r>
                      <a:endParaRPr lang="en-US" sz="1400" b="0" dirty="0">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1" dirty="0">
                          <a:solidFill>
                            <a:schemeClr val="tx1"/>
                          </a:solidFill>
                          <a:latin typeface="Times New Roman" panose="02020603050405020304" pitchFamily="18" charset="0"/>
                          <a:cs typeface="Times New Roman" panose="02020603050405020304" pitchFamily="18" charset="0"/>
                          <a:sym typeface="+mn-ea"/>
                        </a:rPr>
                        <a:t>Art Integration:- </a:t>
                      </a:r>
                      <a:r>
                        <a:rPr lang="en-US" sz="1400" b="0" dirty="0">
                          <a:solidFill>
                            <a:schemeClr val="tx1"/>
                          </a:solidFill>
                          <a:latin typeface="Times New Roman" panose="02020603050405020304" pitchFamily="18" charset="0"/>
                          <a:cs typeface="Times New Roman" panose="02020603050405020304" pitchFamily="18" charset="0"/>
                          <a:sym typeface="+mn-ea"/>
                        </a:rPr>
                        <a:t>Draw or paste different means of  </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0" dirty="0">
                          <a:solidFill>
                            <a:schemeClr val="tx1"/>
                          </a:solidFill>
                          <a:latin typeface="Times New Roman" panose="02020603050405020304" pitchFamily="18" charset="0"/>
                          <a:cs typeface="Times New Roman" panose="02020603050405020304" pitchFamily="18" charset="0"/>
                          <a:sym typeface="+mn-ea"/>
                        </a:rPr>
                        <a:t>transport.</a:t>
                      </a:r>
                      <a:endParaRPr lang="en-US" sz="1400" b="0" dirty="0">
                        <a:solidFill>
                          <a:schemeClr val="tx1"/>
                        </a:solidFill>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1" i="0" kern="1200" dirty="0">
                          <a:solidFill>
                            <a:schemeClr val="tx1"/>
                          </a:solidFill>
                          <a:latin typeface="Times New Roman" panose="02020603050405020304" pitchFamily="18" charset="0"/>
                          <a:ea typeface="Calibri" panose="020F0502020204030204"/>
                          <a:cs typeface="Times New Roman" panose="02020603050405020304" pitchFamily="18" charset="0"/>
                          <a:sym typeface="+mn-ea"/>
                        </a:rPr>
                        <a:t>Audio Visual Session</a:t>
                      </a:r>
                      <a:r>
                        <a:rPr lang="en-US" sz="1400" b="1" dirty="0">
                          <a:latin typeface="Times New Roman" panose="02020603050405020304" pitchFamily="18" charset="0"/>
                          <a:cs typeface="Times New Roman" panose="02020603050405020304" pitchFamily="18" charset="0"/>
                          <a:sym typeface="+mn-ea"/>
                        </a:rPr>
                        <a:t>:- </a:t>
                      </a:r>
                      <a:r>
                        <a:rPr lang="en-US" sz="1400" b="0" dirty="0">
                          <a:solidFill>
                            <a:schemeClr val="tx1"/>
                          </a:solidFill>
                          <a:latin typeface="Times New Roman" panose="02020603050405020304" pitchFamily="18" charset="0"/>
                          <a:cs typeface="Times New Roman" panose="02020603050405020304" pitchFamily="18" charset="0"/>
                          <a:sym typeface="+mn-ea"/>
                        </a:rPr>
                        <a:t>Demonstration</a:t>
                      </a:r>
                      <a:r>
                        <a:rPr lang="en-US" sz="1400" b="0" baseline="0" dirty="0">
                          <a:solidFill>
                            <a:schemeClr val="tx1"/>
                          </a:solidFill>
                          <a:latin typeface="Times New Roman" panose="02020603050405020304" pitchFamily="18" charset="0"/>
                          <a:cs typeface="Times New Roman" panose="02020603050405020304" pitchFamily="18" charset="0"/>
                          <a:sym typeface="+mn-ea"/>
                        </a:rPr>
                        <a:t> on different types  </a:t>
                      </a:r>
                      <a:endParaRPr lang="en-US" sz="1400" b="0" baseline="0" dirty="0">
                        <a:solidFill>
                          <a:schemeClr val="tx1"/>
                        </a:solidFill>
                        <a:latin typeface="Times New Roman" panose="02020603050405020304" pitchFamily="18" charset="0"/>
                        <a:cs typeface="Times New Roman" panose="02020603050405020304" pitchFamily="18" charset="0"/>
                        <a:sym typeface="+mn-ea"/>
                      </a:endParaRPr>
                    </a:p>
                    <a:p>
                      <a:pPr marL="0" indent="111125" algn="l" defTabSz="914400" rtl="0" eaLnBrk="1" fontAlgn="ctr" latinLnBrk="0" hangingPunct="1">
                        <a:lnSpc>
                          <a:spcPct val="115000"/>
                        </a:lnSpc>
                        <a:spcAft>
                          <a:spcPts val="0"/>
                        </a:spcAft>
                      </a:pPr>
                      <a:r>
                        <a:rPr lang="en-US" sz="1400" b="0" baseline="0" dirty="0">
                          <a:solidFill>
                            <a:schemeClr val="tx1"/>
                          </a:solidFill>
                          <a:latin typeface="Times New Roman" panose="02020603050405020304" pitchFamily="18" charset="0"/>
                          <a:cs typeface="Times New Roman" panose="02020603050405020304" pitchFamily="18" charset="0"/>
                          <a:sym typeface="+mn-ea"/>
                        </a:rPr>
                        <a:t>of transport</a:t>
                      </a:r>
                      <a:r>
                        <a:rPr lang="en-US" sz="1400" b="1" baseline="0" dirty="0">
                          <a:solidFill>
                            <a:schemeClr val="tx1"/>
                          </a:solidFill>
                          <a:latin typeface="Times New Roman" panose="02020603050405020304" pitchFamily="18" charset="0"/>
                          <a:cs typeface="Times New Roman" panose="02020603050405020304" pitchFamily="18" charset="0"/>
                          <a:sym typeface="+mn-ea"/>
                        </a:rPr>
                        <a:t>.</a:t>
                      </a:r>
                      <a:r>
                        <a:rPr lang="en-US" sz="1400" dirty="0">
                          <a:solidFill>
                            <a:schemeClr val="tx1"/>
                          </a:solidFill>
                          <a:latin typeface="Times New Roman" panose="02020603050405020304" pitchFamily="18" charset="0"/>
                          <a:cs typeface="Times New Roman" panose="02020603050405020304" pitchFamily="18" charset="0"/>
                          <a:sym typeface="+mn-ea"/>
                        </a:rPr>
                        <a:t> </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4241">
                <a:tc>
                  <a:txBody>
                    <a:bodyPr/>
                    <a:lstStyle/>
                    <a:p>
                      <a:pPr marL="0" marR="0" indent="0" algn="ctr" defTabSz="914400" rtl="0" eaLnBrk="1" fontAlgn="auto" latinLnBrk="0" hangingPunct="1">
                        <a:lnSpc>
                          <a:spcPct val="115000"/>
                        </a:lnSpc>
                        <a:spcBef>
                          <a:spcPts val="0"/>
                        </a:spcBef>
                        <a:spcAft>
                          <a:spcPts val="0"/>
                        </a:spcAft>
                        <a:buClrTx/>
                        <a:buSzTx/>
                        <a:buFontTx/>
                        <a:buNone/>
                        <a:defRPr/>
                      </a:pPr>
                      <a:r>
                        <a:rPr lang="en-IN" sz="1400" b="1" u="none" kern="1200" dirty="0">
                          <a:solidFill>
                            <a:schemeClr val="dk1"/>
                          </a:solidFill>
                          <a:latin typeface="Times New Roman" panose="02020603050405020304" pitchFamily="18" charset="0"/>
                          <a:ea typeface="+mn-ea"/>
                          <a:cs typeface="Times New Roman" panose="02020603050405020304" pitchFamily="18" charset="0"/>
                        </a:rPr>
                        <a:t>FEBRUARY</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lnSpc>
                          <a:spcPct val="115000"/>
                        </a:lnSpc>
                        <a:spcAft>
                          <a:spcPts val="0"/>
                        </a:spcAft>
                      </a:pP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IN" sz="1400" b="1" kern="1200" dirty="0">
                          <a:solidFill>
                            <a:schemeClr val="dk1"/>
                          </a:solidFill>
                          <a:latin typeface="Times New Roman" panose="02020603050405020304" pitchFamily="18" charset="0"/>
                          <a:ea typeface="+mn-ea"/>
                          <a:cs typeface="Times New Roman" panose="02020603050405020304" pitchFamily="18" charset="0"/>
                        </a:rPr>
                        <a:t>REVISION FOR FINAL TERM</a:t>
                      </a:r>
                      <a:r>
                        <a:rPr lang="en-IN" sz="1400" b="1" kern="1200" baseline="0" dirty="0">
                          <a:solidFill>
                            <a:schemeClr val="dk1"/>
                          </a:solidFill>
                          <a:latin typeface="Times New Roman" panose="02020603050405020304" pitchFamily="18" charset="0"/>
                          <a:ea typeface="+mn-ea"/>
                          <a:cs typeface="Times New Roman" panose="02020603050405020304" pitchFamily="18" charset="0"/>
                        </a:rPr>
                        <a:t> ASSESSMENT</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9" name="Table 8"/>
          <p:cNvGraphicFramePr>
            <a:graphicFrameLocks noGrp="1"/>
          </p:cNvGraphicFramePr>
          <p:nvPr>
            <p:custDataLst>
              <p:tags r:id="rId2"/>
            </p:custDataLst>
          </p:nvPr>
        </p:nvGraphicFramePr>
        <p:xfrm>
          <a:off x="388620" y="2502535"/>
          <a:ext cx="6093460" cy="5595620"/>
        </p:xfrm>
        <a:graphic>
          <a:graphicData uri="http://schemas.openxmlformats.org/drawingml/2006/table">
            <a:tbl>
              <a:tblPr>
                <a:tableStyleId>{16D9F66E-5EB9-4882-86FB-DCBF35E3C3E4}</a:tableStyleId>
              </a:tblPr>
              <a:tblGrid>
                <a:gridCol w="1561465"/>
                <a:gridCol w="4531995"/>
              </a:tblGrid>
              <a:tr h="49022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GENERAL KNOWLEDGE &amp; REASONING</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039495">
                <a:tc>
                  <a:txBody>
                    <a:bodyPr/>
                    <a:lstStyle/>
                    <a:p>
                      <a:pPr algn="ctr">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L-24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This is My Body,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L-25</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Happy Seasons,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L-26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The Super Sky,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L-27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Computer parts,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L-28</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Save Water</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GK Hunt 4: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Right or Wrong</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kern="1200" dirty="0">
                          <a:solidFill>
                            <a:schemeClr val="tx1"/>
                          </a:solidFill>
                          <a:latin typeface="Times New Roman" panose="02020603050405020304" pitchFamily="18" charset="0"/>
                          <a:ea typeface="+mn-ea"/>
                          <a:cs typeface="Times New Roman" panose="02020603050405020304" pitchFamily="18" charset="0"/>
                        </a:rPr>
                        <a:t>Reasoning: Ch-3</a:t>
                      </a:r>
                      <a:r>
                        <a:rPr lang="en-US" sz="1400" b="0" kern="1200" dirty="0">
                          <a:solidFill>
                            <a:schemeClr val="tx1"/>
                          </a:solidFill>
                          <a:latin typeface="Times New Roman" panose="02020603050405020304" pitchFamily="18" charset="0"/>
                          <a:ea typeface="+mn-ea"/>
                          <a:cs typeface="Times New Roman" panose="02020603050405020304" pitchFamily="18" charset="0"/>
                        </a:rPr>
                        <a:t> Classification</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2555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NOVEMBER</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L-29</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Helpful Machines,</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L-30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A Balanced Meal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L-31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Circuits Workouts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L-32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Clean and Green Earth,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L-33</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Indoor Games</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GK Hunt 5: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Mumma and Baby, </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tabLst>
                          <a:tab pos="1821180" algn="l"/>
                        </a:tabLst>
                      </a:pPr>
                      <a:r>
                        <a:rPr lang="en-US" sz="1400" b="1" kern="1200" dirty="0">
                          <a:solidFill>
                            <a:schemeClr val="dk1"/>
                          </a:solidFill>
                          <a:latin typeface="Times New Roman" panose="02020603050405020304" pitchFamily="18" charset="0"/>
                          <a:ea typeface="+mn-ea"/>
                          <a:cs typeface="Times New Roman" panose="02020603050405020304" pitchFamily="18" charset="0"/>
                        </a:rPr>
                        <a:t>Reasoning: Ch-5 </a:t>
                      </a:r>
                      <a:r>
                        <a:rPr lang="en-US" sz="1400" kern="1200" dirty="0">
                          <a:solidFill>
                            <a:schemeClr val="dk1"/>
                          </a:solidFill>
                          <a:latin typeface="Times New Roman" panose="02020603050405020304" pitchFamily="18" charset="0"/>
                          <a:ea typeface="+mn-ea"/>
                          <a:cs typeface="Times New Roman" panose="02020603050405020304" pitchFamily="18" charset="0"/>
                        </a:rPr>
                        <a:t>Patterns</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63955">
                <a:tc>
                  <a:txBody>
                    <a:bodyPr/>
                    <a:lstStyle/>
                    <a:p>
                      <a:pPr algn="ctr">
                        <a:lnSpc>
                          <a:spcPct val="115000"/>
                        </a:lnSpc>
                        <a:spcAft>
                          <a:spcPts val="0"/>
                        </a:spcAft>
                      </a:pPr>
                      <a:r>
                        <a:rPr lang="en-GB" sz="1400" b="1" dirty="0">
                          <a:latin typeface="Times New Roman" panose="02020603050405020304" pitchFamily="18" charset="0"/>
                          <a:ea typeface="Calibri" panose="020F0502020204030204"/>
                          <a:cs typeface="Times New Roman" panose="02020603050405020304" pitchFamily="18" charset="0"/>
                        </a:rPr>
                        <a:t>DECEMBER</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L-34</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Outdoor Fun,</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L-35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Park Play,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L-36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Sports Stars,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L-37</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Colors Around Us,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L-38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Things That Go Together </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GK Hunt 6: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Water Animals</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kern="1200" dirty="0">
                          <a:solidFill>
                            <a:schemeClr val="dk1"/>
                          </a:solidFill>
                          <a:latin typeface="Times New Roman" panose="02020603050405020304" pitchFamily="18" charset="0"/>
                          <a:ea typeface="+mn-ea"/>
                          <a:cs typeface="Times New Roman" panose="02020603050405020304" pitchFamily="18" charset="0"/>
                        </a:rPr>
                        <a:t>Reasoning: Ch-7 </a:t>
                      </a:r>
                      <a:r>
                        <a:rPr lang="en-US" sz="1400" kern="1200" dirty="0">
                          <a:solidFill>
                            <a:schemeClr val="dk1"/>
                          </a:solidFill>
                          <a:latin typeface="Times New Roman" panose="02020603050405020304" pitchFamily="18" charset="0"/>
                          <a:ea typeface="+mn-ea"/>
                          <a:cs typeface="Times New Roman" panose="02020603050405020304" pitchFamily="18" charset="0"/>
                        </a:rPr>
                        <a:t>Tiles</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2555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JANUARY</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L- 39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Carnival Craze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L-40</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Spot It,</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 L-41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Being Crafty ,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L-42</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 Safe Kids,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L-43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Mind Your Manners,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Test Paper- 2</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GK Hunt 7: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Seasons Vocabulary</a:t>
                      </a:r>
                      <a:endParaRPr lang="en-US" sz="1400" b="1" dirty="0">
                        <a:solidFill>
                          <a:schemeClr val="tx1"/>
                        </a:solidFill>
                        <a:latin typeface="Times New Roman" panose="02020603050405020304" pitchFamily="18" charset="0"/>
                        <a:ea typeface="Calibri" panose="020F0502020204030204"/>
                        <a:cs typeface="Times New Roman" panose="02020603050405020304" pitchFamily="18" charset="0"/>
                      </a:endParaRPr>
                    </a:p>
                    <a:p>
                      <a:pPr algn="l">
                        <a:lnSpc>
                          <a:spcPct val="115000"/>
                        </a:lnSpc>
                        <a:spcAft>
                          <a:spcPts val="0"/>
                        </a:spcAft>
                      </a:pP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Reasoning: Ch-8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Quantitative Quiz, </a:t>
                      </a:r>
                      <a:r>
                        <a:rPr lang="en-US" sz="1400" b="1" dirty="0">
                          <a:solidFill>
                            <a:schemeClr val="tx1"/>
                          </a:solidFill>
                          <a:latin typeface="Times New Roman" panose="02020603050405020304" pitchFamily="18" charset="0"/>
                          <a:ea typeface="Calibri" panose="020F0502020204030204"/>
                          <a:cs typeface="Times New Roman" panose="02020603050405020304" pitchFamily="18" charset="0"/>
                        </a:rPr>
                        <a:t>Aptitude </a:t>
                      </a:r>
                      <a:r>
                        <a:rPr lang="en-US" sz="1400" b="0" dirty="0">
                          <a:solidFill>
                            <a:schemeClr val="tx1"/>
                          </a:solidFill>
                          <a:latin typeface="Times New Roman" panose="02020603050405020304" pitchFamily="18" charset="0"/>
                          <a:ea typeface="Calibri" panose="020F0502020204030204"/>
                          <a:cs typeface="Times New Roman" panose="02020603050405020304" pitchFamily="18" charset="0"/>
                        </a:rPr>
                        <a:t>Test-2</a:t>
                      </a:r>
                      <a:endParaRPr lang="en-US" sz="1400" b="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50850">
                <a:tc>
                  <a:txBody>
                    <a:bodyPr/>
                    <a:lstStyle/>
                    <a:p>
                      <a:pPr marL="0" algn="ctr" defTabSz="914400" rtl="0" eaLnBrk="1" latinLnBrk="0" hangingPunct="1">
                        <a:lnSpc>
                          <a:spcPct val="115000"/>
                        </a:lnSpc>
                        <a:spcAft>
                          <a:spcPts val="0"/>
                        </a:spcAft>
                      </a:pPr>
                      <a:r>
                        <a:rPr lang="en-IN" sz="1400" b="1" u="none" kern="1200" dirty="0">
                          <a:solidFill>
                            <a:schemeClr val="dk1"/>
                          </a:solidFill>
                          <a:latin typeface="Times New Roman" panose="02020603050405020304" pitchFamily="18" charset="0"/>
                          <a:ea typeface="+mn-ea"/>
                          <a:cs typeface="Times New Roman" panose="02020603050405020304" pitchFamily="18" charset="0"/>
                        </a:rPr>
                        <a:t>FEBRUARY</a:t>
                      </a:r>
                      <a:endParaRPr lang="en-GB" sz="1400" b="1" u="none" kern="1200" dirty="0">
                        <a:solidFill>
                          <a:schemeClr val="dk1"/>
                        </a:solidFill>
                        <a:latin typeface="Times New Roman" panose="02020603050405020304" pitchFamily="18" charset="0"/>
                        <a:ea typeface="+mn-ea"/>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ctr" defTabSz="914400" rtl="0" eaLnBrk="1" latinLnBrk="0" hangingPunct="1">
                        <a:spcAft>
                          <a:spcPts val="0"/>
                        </a:spcAft>
                      </a:pPr>
                      <a:r>
                        <a:rPr lang="en-IN" sz="1400" b="1" i="0" u="none"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FINAL TERM</a:t>
                      </a:r>
                      <a:r>
                        <a:rPr lang="en-IN" sz="1400" b="1" i="0" u="none"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u="none"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7888" marR="678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pic>
        <p:nvPicPr>
          <p:cNvPr id="4" name="Picture 3"/>
          <p:cNvPicPr>
            <a:picLocks noChangeAspect="1"/>
          </p:cNvPicPr>
          <p:nvPr/>
        </p:nvPicPr>
        <p:blipFill>
          <a:blip r:embed="rId3">
            <a:clrChange>
              <a:clrFrom>
                <a:srgbClr val="F6F6F6">
                  <a:alpha val="100000"/>
                </a:srgbClr>
              </a:clrFrom>
              <a:clrTo>
                <a:srgbClr val="F6F6F6">
                  <a:alpha val="100000"/>
                  <a:alpha val="0"/>
                </a:srgbClr>
              </a:clrTo>
            </a:clrChange>
          </a:blip>
          <a:stretch>
            <a:fillRect/>
          </a:stretch>
        </p:blipFill>
        <p:spPr>
          <a:xfrm>
            <a:off x="2021205" y="8190865"/>
            <a:ext cx="2444115" cy="11245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16503" r="16405"/>
          <a:stretch>
            <a:fillRect/>
          </a:stretch>
        </p:blipFill>
        <p:spPr bwMode="auto">
          <a:xfrm>
            <a:off x="10326" y="0"/>
            <a:ext cx="6847674" cy="990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25086" y="9545780"/>
            <a:ext cx="418704" cy="369332"/>
          </a:xfrm>
          <a:prstGeom prst="rect">
            <a:avLst/>
          </a:prstGeom>
          <a:noFill/>
        </p:spPr>
        <p:txBody>
          <a:bodyPr wrap="none" rtlCol="0">
            <a:spAutoFit/>
          </a:bodyPr>
          <a:lstStyle/>
          <a:p>
            <a:r>
              <a:rPr lang="en-US" dirty="0"/>
              <a:t>16</a:t>
            </a:r>
            <a:endParaRPr lang="en-US" dirty="0"/>
          </a:p>
        </p:txBody>
      </p:sp>
      <p:graphicFrame>
        <p:nvGraphicFramePr>
          <p:cNvPr id="2" name="Table 1"/>
          <p:cNvGraphicFramePr>
            <a:graphicFrameLocks noGrp="1"/>
          </p:cNvGraphicFramePr>
          <p:nvPr/>
        </p:nvGraphicFramePr>
        <p:xfrm>
          <a:off x="356751" y="396293"/>
          <a:ext cx="6089440" cy="1462088"/>
        </p:xfrm>
        <a:graphic>
          <a:graphicData uri="http://schemas.openxmlformats.org/drawingml/2006/table">
            <a:tbl>
              <a:tblPr>
                <a:tableStyleId>{C4B1156A-380E-4F78-BDF5-A606A8083BF9}</a:tableStyleId>
              </a:tblPr>
              <a:tblGrid>
                <a:gridCol w="1494773"/>
                <a:gridCol w="4594667"/>
              </a:tblGrid>
              <a:tr h="448406">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ea typeface="+mn-ea"/>
                          <a:cs typeface="Times New Roman" panose="02020603050405020304" pitchFamily="18" charset="0"/>
                        </a:rPr>
                        <a:t>ICT</a:t>
                      </a:r>
                      <a:r>
                        <a:rPr lang="en-IN" sz="1400" b="1" baseline="0" dirty="0">
                          <a:latin typeface="Times New Roman" panose="02020603050405020304" pitchFamily="18" charset="0"/>
                          <a:ea typeface="+mn-ea"/>
                          <a:cs typeface="Times New Roman" panose="02020603050405020304" pitchFamily="18" charset="0"/>
                        </a:rPr>
                        <a:t> </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880176">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OCTOBER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0" dirty="0">
                          <a:latin typeface="Times New Roman" panose="02020603050405020304" pitchFamily="18" charset="0"/>
                          <a:cs typeface="Times New Roman" panose="02020603050405020304" pitchFamily="18" charset="0"/>
                          <a:sym typeface="+mn-ea"/>
                        </a:rPr>
                        <a:t>Ch</a:t>
                      </a:r>
                      <a:r>
                        <a:rPr lang="en-US" sz="1400" b="0" dirty="0">
                          <a:latin typeface="Times New Roman" panose="02020603050405020304" pitchFamily="18" charset="0"/>
                          <a:cs typeface="Times New Roman" panose="02020603050405020304" pitchFamily="18" charset="0"/>
                          <a:sym typeface="+mn-ea"/>
                        </a:rPr>
                        <a:t>:5 Parts of a Computer</a:t>
                      </a:r>
                      <a:endParaRPr lang="en-US" sz="1400" b="0" dirty="0">
                        <a:solidFill>
                          <a:srgbClr val="FF0000"/>
                        </a:solidFill>
                        <a:latin typeface="Times New Roman" panose="02020603050405020304" pitchFamily="18" charset="0"/>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In Tux Paint, type different words and change their styles using Text Tool.</a:t>
                      </a:r>
                      <a:endParaRPr lang="en-US" sz="1400" b="0"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Programming : </a:t>
                      </a:r>
                      <a:r>
                        <a:rPr lang="en-US" sz="1400" b="0" dirty="0">
                          <a:latin typeface="Times New Roman" panose="02020603050405020304" pitchFamily="18" charset="0"/>
                          <a:cs typeface="Times New Roman" panose="02020603050405020304" pitchFamily="18" charset="0"/>
                          <a:sym typeface="+mn-ea"/>
                        </a:rPr>
                        <a:t>Text tool in Tux Paint </a:t>
                      </a:r>
                      <a:endParaRPr lang="en-US" sz="1400" b="0" dirty="0">
                        <a:latin typeface="Times New Roman" panose="02020603050405020304" pitchFamily="18" charset="0"/>
                        <a:cs typeface="Times New Roman" panose="02020603050405020304" pitchFamily="18" charset="0"/>
                        <a:sym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6" name="Table 5"/>
          <p:cNvGraphicFramePr>
            <a:graphicFrameLocks noGrp="1"/>
          </p:cNvGraphicFramePr>
          <p:nvPr/>
        </p:nvGraphicFramePr>
        <p:xfrm>
          <a:off x="348660" y="1885445"/>
          <a:ext cx="6089440" cy="3057185"/>
        </p:xfrm>
        <a:graphic>
          <a:graphicData uri="http://schemas.openxmlformats.org/drawingml/2006/table">
            <a:tbl>
              <a:tblPr>
                <a:tableStyleId>{C4B1156A-380E-4F78-BDF5-A606A8083BF9}</a:tableStyleId>
              </a:tblPr>
              <a:tblGrid>
                <a:gridCol w="1515566"/>
                <a:gridCol w="4573874"/>
              </a:tblGrid>
              <a:tr h="1018393">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0" dirty="0">
                          <a:latin typeface="Times New Roman" panose="02020603050405020304" pitchFamily="18" charset="0"/>
                          <a:cs typeface="Times New Roman" panose="02020603050405020304" pitchFamily="18" charset="0"/>
                          <a:sym typeface="+mn-ea"/>
                        </a:rPr>
                        <a:t>Ch</a:t>
                      </a:r>
                      <a:r>
                        <a:rPr lang="en-US" sz="1400" b="0" dirty="0">
                          <a:latin typeface="Times New Roman" panose="02020603050405020304" pitchFamily="18" charset="0"/>
                          <a:cs typeface="Times New Roman" panose="02020603050405020304" pitchFamily="18" charset="0"/>
                          <a:sym typeface="+mn-ea"/>
                        </a:rPr>
                        <a:t>:6 Knowing the keyboard</a:t>
                      </a:r>
                      <a:endParaRPr lang="en-US" sz="1400" b="0" dirty="0">
                        <a:solidFill>
                          <a:srgbClr val="FF0000"/>
                        </a:solidFill>
                        <a:latin typeface="Times New Roman" panose="02020603050405020304" pitchFamily="18" charset="0"/>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Draw your favorite picture and cover it with different effects using Magic Tool.</a:t>
                      </a:r>
                      <a:endParaRPr lang="en-US" sz="1400" b="0"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Programming : </a:t>
                      </a:r>
                      <a:r>
                        <a:rPr lang="en-US" sz="1400" b="0" dirty="0">
                          <a:latin typeface="Times New Roman" panose="02020603050405020304" pitchFamily="18" charset="0"/>
                          <a:cs typeface="Times New Roman" panose="02020603050405020304" pitchFamily="18" charset="0"/>
                          <a:sym typeface="+mn-ea"/>
                        </a:rPr>
                        <a:t>Magic Tool in Tux</a:t>
                      </a:r>
                      <a:r>
                        <a:rPr lang="en-US" sz="1400" b="0" baseline="0" dirty="0">
                          <a:latin typeface="Times New Roman" panose="02020603050405020304" pitchFamily="18" charset="0"/>
                          <a:cs typeface="Times New Roman" panose="02020603050405020304" pitchFamily="18" charset="0"/>
                          <a:sym typeface="+mn-ea"/>
                        </a:rPr>
                        <a:t> Paint</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66076">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0" dirty="0">
                          <a:latin typeface="Times New Roman" panose="02020603050405020304" pitchFamily="18" charset="0"/>
                          <a:cs typeface="Times New Roman" panose="02020603050405020304" pitchFamily="18" charset="0"/>
                          <a:sym typeface="+mn-ea"/>
                        </a:rPr>
                        <a:t>Ch</a:t>
                      </a:r>
                      <a:r>
                        <a:rPr lang="en-US" sz="1400" b="0" dirty="0">
                          <a:latin typeface="Times New Roman" panose="02020603050405020304" pitchFamily="18" charset="0"/>
                          <a:cs typeface="Times New Roman" panose="02020603050405020304" pitchFamily="18" charset="0"/>
                          <a:sym typeface="+mn-ea"/>
                        </a:rPr>
                        <a:t>:7 Knowing the Mouse</a:t>
                      </a:r>
                      <a:endParaRPr lang="en-US" sz="1400" b="0" dirty="0">
                        <a:solidFill>
                          <a:srgbClr val="FF0000"/>
                        </a:solidFill>
                        <a:latin typeface="Times New Roman" panose="02020603050405020304" pitchFamily="18" charset="0"/>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In </a:t>
                      </a:r>
                      <a:r>
                        <a:rPr lang="en-US" sz="1400" b="0" dirty="0" err="1">
                          <a:latin typeface="Times New Roman" panose="02020603050405020304" pitchFamily="18" charset="0"/>
                          <a:cs typeface="Times New Roman" panose="02020603050405020304" pitchFamily="18" charset="0"/>
                          <a:sym typeface="+mn-ea"/>
                        </a:rPr>
                        <a:t>wordpad</a:t>
                      </a:r>
                      <a:r>
                        <a:rPr lang="en-US" sz="1400" b="0" dirty="0">
                          <a:latin typeface="Times New Roman" panose="02020603050405020304" pitchFamily="18" charset="0"/>
                          <a:cs typeface="Times New Roman" panose="02020603050405020304" pitchFamily="18" charset="0"/>
                          <a:sym typeface="+mn-ea"/>
                        </a:rPr>
                        <a:t>, type  few lines about ‘</a:t>
                      </a:r>
                      <a:r>
                        <a:rPr lang="en-US" sz="1400" b="1" dirty="0">
                          <a:latin typeface="Times New Roman" panose="02020603050405020304" pitchFamily="18" charset="0"/>
                          <a:cs typeface="Times New Roman" panose="02020603050405020304" pitchFamily="18" charset="0"/>
                          <a:sym typeface="+mn-ea"/>
                        </a:rPr>
                        <a:t>My School</a:t>
                      </a:r>
                      <a:r>
                        <a:rPr lang="en-US" sz="1400" b="0" dirty="0">
                          <a:latin typeface="Times New Roman" panose="02020603050405020304" pitchFamily="18" charset="0"/>
                          <a:cs typeface="Times New Roman" panose="02020603050405020304" pitchFamily="18" charset="0"/>
                          <a:sym typeface="+mn-ea"/>
                        </a:rPr>
                        <a:t>’.</a:t>
                      </a:r>
                      <a:endParaRPr lang="en-US" sz="1400" b="0"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Programming : </a:t>
                      </a:r>
                      <a:r>
                        <a:rPr lang="en-US" sz="1400" b="0" dirty="0">
                          <a:latin typeface="Times New Roman" panose="02020603050405020304" pitchFamily="18" charset="0"/>
                          <a:cs typeface="Times New Roman" panose="02020603050405020304" pitchFamily="18" charset="0"/>
                          <a:sym typeface="+mn-ea"/>
                        </a:rPr>
                        <a:t>Introduction</a:t>
                      </a:r>
                      <a:r>
                        <a:rPr lang="en-US" sz="1400" b="0" baseline="0" dirty="0">
                          <a:latin typeface="Times New Roman" panose="02020603050405020304" pitchFamily="18" charset="0"/>
                          <a:cs typeface="Times New Roman" panose="02020603050405020304" pitchFamily="18" charset="0"/>
                          <a:sym typeface="+mn-ea"/>
                        </a:rPr>
                        <a:t> to </a:t>
                      </a:r>
                      <a:r>
                        <a:rPr lang="en-US" sz="1400" b="0" baseline="0" dirty="0" err="1">
                          <a:latin typeface="Times New Roman" panose="02020603050405020304" pitchFamily="18" charset="0"/>
                          <a:cs typeface="Times New Roman" panose="02020603050405020304" pitchFamily="18" charset="0"/>
                          <a:sym typeface="+mn-ea"/>
                        </a:rPr>
                        <a:t>wordpad</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16610">
                <a:tc>
                  <a:txBody>
                    <a:bodyPr/>
                    <a:lstStyle/>
                    <a:p>
                      <a:pPr marL="0" algn="ctr" defTabSz="914400" rtl="0" eaLnBrk="1" latinLnBrk="0" hangingPunct="1">
                        <a:lnSpc>
                          <a:spcPct val="115000"/>
                        </a:lnSpc>
                        <a:spcAft>
                          <a:spcPts val="0"/>
                        </a:spcAft>
                      </a:pPr>
                      <a:r>
                        <a:rPr lang="en-US" alt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JANUARY</a:t>
                      </a:r>
                      <a:endParaRPr lang="en-US" alt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algn="l" defTabSz="914400" rtl="0" eaLnBrk="1" fontAlgn="ctr" latinLnBrk="0" hangingPunct="1">
                        <a:lnSpc>
                          <a:spcPct val="115000"/>
                        </a:lnSpc>
                        <a:spcAft>
                          <a:spcPts val="0"/>
                        </a:spcAft>
                      </a:pPr>
                      <a:r>
                        <a:rPr lang="en-US" altLang="hi-IN" sz="1400" b="0" dirty="0">
                          <a:latin typeface="Times New Roman" panose="02020603050405020304" pitchFamily="18" charset="0"/>
                          <a:cs typeface="Times New Roman" panose="02020603050405020304" pitchFamily="18" charset="0"/>
                          <a:sym typeface="+mn-ea"/>
                        </a:rPr>
                        <a:t>Ch</a:t>
                      </a:r>
                      <a:r>
                        <a:rPr lang="en-US" sz="1400" b="0" dirty="0">
                          <a:latin typeface="Times New Roman" panose="02020603050405020304" pitchFamily="18" charset="0"/>
                          <a:cs typeface="Times New Roman" panose="02020603050405020304" pitchFamily="18" charset="0"/>
                          <a:sym typeface="+mn-ea"/>
                        </a:rPr>
                        <a:t>:8 Let’s Paint </a:t>
                      </a:r>
                      <a:endParaRPr lang="en-US" sz="1400" b="0" dirty="0">
                        <a:solidFill>
                          <a:srgbClr val="FF0000"/>
                        </a:solidFill>
                        <a:latin typeface="Times New Roman" panose="02020603050405020304" pitchFamily="18" charset="0"/>
                        <a:cs typeface="Times New Roman" panose="02020603050405020304" pitchFamily="18" charset="0"/>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Lab Activity: </a:t>
                      </a:r>
                      <a:r>
                        <a:rPr lang="en-US" sz="1400" b="0" dirty="0">
                          <a:latin typeface="Times New Roman" panose="02020603050405020304" pitchFamily="18" charset="0"/>
                          <a:cs typeface="Times New Roman" panose="02020603050405020304" pitchFamily="18" charset="0"/>
                          <a:sym typeface="+mn-ea"/>
                        </a:rPr>
                        <a:t>Make a beautiful house using different types of shapes and color it in Ms - Paint.</a:t>
                      </a:r>
                      <a:endParaRPr lang="en-US" sz="1400" b="0" dirty="0">
                        <a:latin typeface="Times New Roman" panose="02020603050405020304" pitchFamily="18" charset="0"/>
                        <a:cs typeface="Times New Roman" panose="02020603050405020304" pitchFamily="18" charset="0"/>
                        <a:sym typeface="+mn-ea"/>
                      </a:endParaRPr>
                    </a:p>
                    <a:p>
                      <a:pPr marL="0" algn="l" defTabSz="914400" rtl="0" eaLnBrk="1" fontAlgn="ctr" latinLnBrk="0" hangingPunct="1">
                        <a:lnSpc>
                          <a:spcPct val="115000"/>
                        </a:lnSpc>
                        <a:spcAft>
                          <a:spcPts val="0"/>
                        </a:spcAft>
                      </a:pPr>
                      <a:r>
                        <a:rPr lang="en-US" sz="1400" b="1" dirty="0">
                          <a:latin typeface="Times New Roman" panose="02020603050405020304" pitchFamily="18" charset="0"/>
                          <a:cs typeface="Times New Roman" panose="02020603050405020304" pitchFamily="18" charset="0"/>
                          <a:sym typeface="+mn-ea"/>
                        </a:rPr>
                        <a:t>Programming : </a:t>
                      </a:r>
                      <a:r>
                        <a:rPr lang="en-US" sz="1400" b="0" dirty="0">
                          <a:latin typeface="Times New Roman" panose="02020603050405020304" pitchFamily="18" charset="0"/>
                          <a:cs typeface="Times New Roman" panose="02020603050405020304" pitchFamily="18" charset="0"/>
                          <a:sym typeface="+mn-ea"/>
                        </a:rPr>
                        <a:t>MS - Paint</a:t>
                      </a:r>
                      <a:endParaRPr lang="en-US" sz="1400" b="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1735">
                <a:tc>
                  <a:txBody>
                    <a:bodyPr/>
                    <a:lstStyle/>
                    <a:p>
                      <a:pPr algn="ctr">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FEBRUARY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indent="0" algn="ctr" defTabSz="914400" rtl="0" eaLnBrk="1" fontAlgn="ctr" latinLnBrk="0" hangingPunct="1">
                        <a:lnSpc>
                          <a:spcPct val="115000"/>
                        </a:lnSpc>
                        <a:spcBef>
                          <a:spcPts val="0"/>
                        </a:spcBef>
                        <a:spcAft>
                          <a:spcPts val="0"/>
                        </a:spcAft>
                        <a:buClrTx/>
                        <a:buSzTx/>
                        <a:buFontTx/>
                        <a:buNone/>
                        <a:defRPr/>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REVISION FOR FINAL TERM</a:t>
                      </a:r>
                      <a:r>
                        <a:rPr lang="en-IN" sz="1400" b="1" i="0" kern="1200" baseline="0" dirty="0">
                          <a:solidFill>
                            <a:schemeClr val="tx1"/>
                          </a:solidFill>
                          <a:latin typeface="Times New Roman" panose="02020603050405020304" pitchFamily="18" charset="0"/>
                          <a:ea typeface="Calibri" panose="020F0502020204030204"/>
                          <a:cs typeface="Times New Roman" panose="02020603050405020304" pitchFamily="18" charset="0"/>
                        </a:rPr>
                        <a:t> ASSESSMENT</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graphicFrame>
        <p:nvGraphicFramePr>
          <p:cNvPr id="8" name="Table 7"/>
          <p:cNvGraphicFramePr>
            <a:graphicFrameLocks noGrp="1"/>
          </p:cNvGraphicFramePr>
          <p:nvPr>
            <p:custDataLst>
              <p:tags r:id="rId2"/>
            </p:custDataLst>
          </p:nvPr>
        </p:nvGraphicFramePr>
        <p:xfrm>
          <a:off x="354330" y="5073015"/>
          <a:ext cx="6092825" cy="3965575"/>
        </p:xfrm>
        <a:graphic>
          <a:graphicData uri="http://schemas.openxmlformats.org/drawingml/2006/table">
            <a:tbl>
              <a:tblPr>
                <a:tableStyleId>{8A107856-5554-42FB-B03E-39F5DBC370BA}</a:tableStyleId>
              </a:tblPr>
              <a:tblGrid>
                <a:gridCol w="1518285"/>
                <a:gridCol w="4574540"/>
              </a:tblGrid>
              <a:tr h="654050">
                <a:tc>
                  <a:txBody>
                    <a:bodyPr/>
                    <a:lstStyle/>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MONTH/</a:t>
                      </a:r>
                      <a:endParaRPr lang="en-GB" sz="1400" b="1" dirty="0">
                        <a:latin typeface="Times New Roman" panose="02020603050405020304" pitchFamily="18" charset="0"/>
                        <a:cs typeface="Times New Roman" panose="02020603050405020304" pitchFamily="18" charset="0"/>
                      </a:endParaRPr>
                    </a:p>
                    <a:p>
                      <a:pPr algn="ctr">
                        <a:lnSpc>
                          <a:spcPct val="115000"/>
                        </a:lnSpc>
                        <a:spcAft>
                          <a:spcPts val="0"/>
                        </a:spcAft>
                      </a:pPr>
                      <a:r>
                        <a:rPr lang="en-IN" sz="1400" b="1" dirty="0">
                          <a:latin typeface="Times New Roman" panose="02020603050405020304" pitchFamily="18" charset="0"/>
                          <a:cs typeface="Times New Roman" panose="02020603050405020304" pitchFamily="18" charset="0"/>
                        </a:rPr>
                        <a:t>SUBJECT</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solidFill>
                      <a:schemeClr val="accent5">
                        <a:lumMod val="60000"/>
                        <a:lumOff val="40000"/>
                      </a:schemeClr>
                    </a:solidFill>
                  </a:tcPr>
                </a:tc>
                <a:tc>
                  <a:txBody>
                    <a:bodyPr/>
                    <a:lstStyle/>
                    <a:p>
                      <a:pPr algn="ctr">
                        <a:spcAft>
                          <a:spcPts val="0"/>
                        </a:spcAft>
                      </a:pPr>
                      <a:r>
                        <a:rPr lang="en-IN" sz="1400" b="1" dirty="0">
                          <a:latin typeface="Times New Roman" panose="02020603050405020304" pitchFamily="18" charset="0"/>
                          <a:cs typeface="Times New Roman" panose="02020603050405020304" pitchFamily="18" charset="0"/>
                        </a:rPr>
                        <a:t>DRAWING</a:t>
                      </a:r>
                      <a:endParaRPr lang="en-GB" sz="1400" b="1" dirty="0">
                        <a:latin typeface="Times New Roman" panose="02020603050405020304" pitchFamily="18" charset="0"/>
                        <a:ea typeface="Calibri" panose="020F0502020204030204"/>
                        <a:cs typeface="Times New Roman" panose="02020603050405020304" pitchFamily="18" charset="0"/>
                      </a:endParaRPr>
                    </a:p>
                  </a:txBody>
                  <a:tcPr marL="68580" marR="68580" marT="0" marB="0" anchor="ctr">
                    <a:solidFill>
                      <a:schemeClr val="accent5">
                        <a:lumMod val="60000"/>
                        <a:lumOff val="40000"/>
                      </a:schemeClr>
                    </a:solidFill>
                  </a:tcPr>
                </a:tc>
              </a:tr>
              <a:tr h="781685">
                <a:tc>
                  <a:txBody>
                    <a:bodyPr/>
                    <a:lstStyle/>
                    <a:p>
                      <a:pPr algn="ctr">
                        <a:lnSpc>
                          <a:spcPct val="115000"/>
                        </a:lnSpc>
                        <a:spcAft>
                          <a:spcPts val="0"/>
                        </a:spcAft>
                      </a:pPr>
                      <a:r>
                        <a:rPr lang="en-IN" sz="1400" b="1" kern="1200" dirty="0">
                          <a:solidFill>
                            <a:schemeClr val="dk1"/>
                          </a:solidFill>
                          <a:latin typeface="Times New Roman" panose="02020603050405020304" pitchFamily="18" charset="0"/>
                          <a:ea typeface="+mn-ea"/>
                          <a:cs typeface="Times New Roman" panose="02020603050405020304" pitchFamily="18" charset="0"/>
                        </a:rPr>
                        <a:t>OCTOBER</a:t>
                      </a:r>
                      <a:endParaRPr lang="en-GB" sz="1400" b="1"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solidFill>
                      <a:schemeClr val="accent5">
                        <a:lumMod val="60000"/>
                        <a:lumOff val="40000"/>
                      </a:schemeClr>
                    </a:solidFill>
                  </a:tcPr>
                </a:tc>
                <a:tc>
                  <a:txBody>
                    <a:bodyPr/>
                    <a:lstStyle/>
                    <a:p>
                      <a:pPr marL="0" indent="0"/>
                      <a:r>
                        <a:rPr lang="en-US" sz="1400" b="1" kern="1200" dirty="0">
                          <a:solidFill>
                            <a:schemeClr val="dk1"/>
                          </a:solidFill>
                          <a:effectLst/>
                          <a:latin typeface="Times New Roman" panose="02020603050405020304" pitchFamily="18" charset="0"/>
                          <a:ea typeface="+mn-ea"/>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  Warli Art, Caterpillar </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0" indent="0"/>
                      <a:r>
                        <a:rPr lang="en-US" sz="1400" dirty="0">
                          <a:effectLst/>
                          <a:latin typeface="Times New Roman" panose="02020603050405020304" pitchFamily="18" charset="0"/>
                          <a:cs typeface="Times New Roman" panose="02020603050405020304" pitchFamily="18" charset="0"/>
                          <a:sym typeface="+mn-ea"/>
                        </a:rPr>
                        <a:t> </a:t>
                      </a: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- 27-29</a:t>
                      </a:r>
                      <a:endParaRPr lang="en-US" sz="1400" dirty="0">
                        <a:effectLst/>
                        <a:latin typeface="Times New Roman" panose="02020603050405020304" pitchFamily="18" charset="0"/>
                        <a:cs typeface="Times New Roman" panose="02020603050405020304" pitchFamily="18" charset="0"/>
                        <a:sym typeface="+mn-ea"/>
                      </a:endParaRPr>
                    </a:p>
                    <a:p>
                      <a:pPr marL="0" indent="0"/>
                      <a:r>
                        <a:rPr lang="en-US" sz="1400" b="1" dirty="0">
                          <a:effectLst/>
                          <a:latin typeface="Times New Roman" panose="02020603050405020304" pitchFamily="18" charset="0"/>
                          <a:cs typeface="Times New Roman" panose="02020603050405020304" pitchFamily="18" charset="0"/>
                          <a:sym typeface="+mn-ea"/>
                        </a:rPr>
                        <a:t> Dussehra Activity</a:t>
                      </a:r>
                      <a:endParaRPr lang="en-US" sz="1400" b="0" dirty="0">
                        <a:latin typeface="Times New Roman" panose="02020603050405020304" pitchFamily="18" charset="0"/>
                        <a:cs typeface="Times New Roman" panose="02020603050405020304" pitchFamily="18" charset="0"/>
                      </a:endParaRPr>
                    </a:p>
                  </a:txBody>
                  <a:tcPr marL="68580" marR="68580" marT="0" marB="0" anchor="ctr">
                    <a:solidFill>
                      <a:schemeClr val="bg1"/>
                    </a:solidFill>
                  </a:tcPr>
                </a:tc>
              </a:tr>
              <a:tr h="979170">
                <a:tc>
                  <a:txBody>
                    <a:bodyPr/>
                    <a:lstStyle/>
                    <a:p>
                      <a:pPr marL="0" algn="ctr" defTabSz="914400" rtl="0" eaLnBrk="1" latinLnBrk="0" hangingPunct="1">
                        <a:lnSpc>
                          <a:spcPct val="115000"/>
                        </a:lnSpc>
                        <a:spcAft>
                          <a:spcPts val="0"/>
                        </a:spcAft>
                      </a:pPr>
                      <a:r>
                        <a:rPr lang="en-IN"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NOVEMBER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solidFill>
                      <a:schemeClr val="accent5">
                        <a:lumMod val="60000"/>
                        <a:lumOff val="40000"/>
                      </a:schemeClr>
                    </a:solidFill>
                  </a:tcPr>
                </a:tc>
                <a:tc>
                  <a:txBody>
                    <a:bodyPr/>
                    <a:lstStyle/>
                    <a:p>
                      <a:pPr marL="0" indent="120650"/>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 Fish with Shapes, Figure with number</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0" indent="120650"/>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- 30, 33,34</a:t>
                      </a:r>
                      <a:endParaRPr lang="en-US" sz="1400" dirty="0">
                        <a:effectLst/>
                        <a:latin typeface="Times New Roman" panose="02020603050405020304" pitchFamily="18" charset="0"/>
                        <a:cs typeface="Times New Roman" panose="02020603050405020304" pitchFamily="18" charset="0"/>
                        <a:sym typeface="+mn-ea"/>
                      </a:endParaRPr>
                    </a:p>
                    <a:p>
                      <a:pPr marL="0" indent="120650"/>
                      <a:r>
                        <a:rPr lang="en-US" sz="1400" b="1" dirty="0">
                          <a:effectLst/>
                          <a:latin typeface="Times New Roman" panose="02020603050405020304" pitchFamily="18" charset="0"/>
                          <a:cs typeface="Times New Roman" panose="02020603050405020304" pitchFamily="18" charset="0"/>
                          <a:sym typeface="+mn-ea"/>
                        </a:rPr>
                        <a:t>Activity- </a:t>
                      </a:r>
                      <a:r>
                        <a:rPr lang="en-US" sz="1400" b="0" dirty="0">
                          <a:effectLst/>
                          <a:latin typeface="Times New Roman" panose="02020603050405020304" pitchFamily="18" charset="0"/>
                          <a:cs typeface="Times New Roman" panose="02020603050405020304" pitchFamily="18" charset="0"/>
                          <a:sym typeface="+mn-ea"/>
                        </a:rPr>
                        <a:t> Paper Craft</a:t>
                      </a:r>
                      <a:endParaRPr lang="en-US" sz="1400" b="0" dirty="0">
                        <a:latin typeface="Times New Roman" panose="02020603050405020304" pitchFamily="18" charset="0"/>
                        <a:cs typeface="Times New Roman" panose="02020603050405020304" pitchFamily="18" charset="0"/>
                      </a:endParaRPr>
                    </a:p>
                  </a:txBody>
                  <a:tcPr marL="9525" marR="9525" marT="9525" marB="0" anchor="ctr">
                    <a:solidFill>
                      <a:schemeClr val="bg1"/>
                    </a:solidFill>
                  </a:tcPr>
                </a:tc>
              </a:tr>
              <a:tr h="771525">
                <a:tc>
                  <a:txBody>
                    <a:bodyPr/>
                    <a:lstStyle/>
                    <a:p>
                      <a:pPr marL="0" algn="ctr" defTabSz="914400" rtl="0" eaLnBrk="1" latinLnBrk="0" hangingPunct="1">
                        <a:lnSpc>
                          <a:spcPct val="115000"/>
                        </a:lnSpc>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DECEMBER</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solidFill>
                      <a:schemeClr val="accent5">
                        <a:lumMod val="60000"/>
                        <a:lumOff val="40000"/>
                      </a:schemeClr>
                    </a:solidFill>
                  </a:tcPr>
                </a:tc>
                <a:tc>
                  <a:txBody>
                    <a:bodyPr/>
                    <a:lstStyle/>
                    <a:p>
                      <a:pPr marL="0" indent="53975"/>
                      <a:r>
                        <a:rPr lang="en-US" sz="1400" b="1" kern="1200" dirty="0">
                          <a:solidFill>
                            <a:schemeClr val="dk1"/>
                          </a:solidFill>
                          <a:effectLst/>
                          <a:latin typeface="Times New Roman" panose="02020603050405020304" pitchFamily="18" charset="0"/>
                          <a:ea typeface="+mn-ea"/>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 Stippling Art, Snow Man</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0" indent="53975"/>
                      <a:r>
                        <a:rPr lang="en-US" sz="1400" dirty="0">
                          <a:effectLst/>
                          <a:latin typeface="Times New Roman" panose="02020603050405020304" pitchFamily="18" charset="0"/>
                          <a:cs typeface="Times New Roman" panose="02020603050405020304" pitchFamily="18" charset="0"/>
                          <a:sym typeface="+mn-ea"/>
                        </a:rPr>
                        <a:t> </a:t>
                      </a: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- 31, 35, 36,</a:t>
                      </a:r>
                      <a:endParaRPr lang="en-US" sz="1400" dirty="0">
                        <a:effectLst/>
                        <a:latin typeface="Times New Roman" panose="02020603050405020304" pitchFamily="18" charset="0"/>
                        <a:cs typeface="Times New Roman" panose="02020603050405020304" pitchFamily="18" charset="0"/>
                        <a:sym typeface="+mn-ea"/>
                      </a:endParaRPr>
                    </a:p>
                    <a:p>
                      <a:pPr marL="0" indent="53975"/>
                      <a:r>
                        <a:rPr lang="en-US" sz="1400" b="1" baseline="0" dirty="0">
                          <a:effectLst/>
                          <a:latin typeface="Times New Roman" panose="02020603050405020304" pitchFamily="18" charset="0"/>
                          <a:cs typeface="Times New Roman" panose="02020603050405020304" pitchFamily="18" charset="0"/>
                          <a:sym typeface="+mn-ea"/>
                        </a:rPr>
                        <a:t> </a:t>
                      </a:r>
                      <a:r>
                        <a:rPr lang="en-US" sz="1400" b="1" dirty="0">
                          <a:effectLst/>
                          <a:latin typeface="Times New Roman" panose="02020603050405020304" pitchFamily="18" charset="0"/>
                          <a:cs typeface="Times New Roman" panose="02020603050405020304" pitchFamily="18" charset="0"/>
                          <a:sym typeface="+mn-ea"/>
                        </a:rPr>
                        <a:t>Christmas Activity</a:t>
                      </a:r>
                      <a:endParaRPr lang="en-US" sz="1400" b="0" dirty="0">
                        <a:latin typeface="Times New Roman" panose="02020603050405020304" pitchFamily="18" charset="0"/>
                        <a:cs typeface="Times New Roman" panose="02020603050405020304" pitchFamily="18" charset="0"/>
                      </a:endParaRPr>
                    </a:p>
                  </a:txBody>
                  <a:tcPr marL="9525" marR="9525" marT="9525" marB="0" anchor="ctr">
                    <a:solidFill>
                      <a:schemeClr val="bg1"/>
                    </a:solidFill>
                  </a:tcPr>
                </a:tc>
              </a:tr>
              <a:tr h="779145">
                <a:tc>
                  <a:txBody>
                    <a:bodyPr/>
                    <a:lstStyle/>
                    <a:p>
                      <a:pPr marL="0" algn="ctr" defTabSz="914400" rtl="0" eaLnBrk="1" latinLnBrk="0" hangingPunct="1">
                        <a:lnSpc>
                          <a:spcPct val="115000"/>
                        </a:lnSpc>
                        <a:spcAft>
                          <a:spcPts val="0"/>
                        </a:spcAft>
                      </a:pPr>
                      <a:r>
                        <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rPr>
                        <a:t>JANUARY</a:t>
                      </a:r>
                      <a:endParaRPr lang="en-GB" sz="1400" b="1" i="0" kern="1200" dirty="0">
                        <a:solidFill>
                          <a:schemeClr val="tx1"/>
                        </a:solidFill>
                        <a:latin typeface="Times New Roman" panose="02020603050405020304" pitchFamily="18" charset="0"/>
                        <a:ea typeface="Calibri" panose="020F0502020204030204"/>
                        <a:cs typeface="Times New Roman" panose="02020603050405020304" pitchFamily="18" charset="0"/>
                      </a:endParaRPr>
                    </a:p>
                  </a:txBody>
                  <a:tcPr marL="68580" marR="68580" marT="0" marB="0" anchor="ctr">
                    <a:solidFill>
                      <a:schemeClr val="accent5">
                        <a:lumMod val="60000"/>
                        <a:lumOff val="40000"/>
                      </a:schemeClr>
                    </a:solidFill>
                  </a:tcPr>
                </a:tc>
                <a:tc>
                  <a:txBody>
                    <a:bodyPr/>
                    <a:lstStyle/>
                    <a:p>
                      <a:pPr marL="0" indent="53975"/>
                      <a:r>
                        <a:rPr lang="en-US" sz="1400" b="1" dirty="0">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sym typeface="+mn-ea"/>
                        </a:rPr>
                        <a:t>Topic</a:t>
                      </a:r>
                      <a:r>
                        <a:rPr lang="en-US" sz="1400" dirty="0">
                          <a:effectLst/>
                          <a:latin typeface="Times New Roman" panose="02020603050405020304" pitchFamily="18" charset="0"/>
                          <a:cs typeface="Times New Roman" panose="02020603050405020304" pitchFamily="18" charset="0"/>
                          <a:sym typeface="+mn-ea"/>
                        </a:rPr>
                        <a:t>-  Boat in River, Flowers</a:t>
                      </a:r>
                      <a:endParaRPr lang="en-US" sz="1400" kern="1200" dirty="0">
                        <a:solidFill>
                          <a:schemeClr val="dk1"/>
                        </a:solidFill>
                        <a:effectLst/>
                        <a:latin typeface="Times New Roman" panose="02020603050405020304" pitchFamily="18" charset="0"/>
                        <a:ea typeface="+mn-ea"/>
                        <a:cs typeface="Times New Roman" panose="02020603050405020304" pitchFamily="18" charset="0"/>
                      </a:endParaRPr>
                    </a:p>
                    <a:p>
                      <a:pPr marL="0" indent="53975"/>
                      <a:r>
                        <a:rPr lang="en-US" sz="1400" dirty="0">
                          <a:effectLst/>
                          <a:latin typeface="Times New Roman" panose="02020603050405020304" pitchFamily="18" charset="0"/>
                          <a:cs typeface="Times New Roman" panose="02020603050405020304" pitchFamily="18" charset="0"/>
                          <a:sym typeface="+mn-ea"/>
                        </a:rPr>
                        <a:t> </a:t>
                      </a:r>
                      <a:r>
                        <a:rPr lang="en-US" sz="1400" b="1" dirty="0">
                          <a:effectLst/>
                          <a:latin typeface="Times New Roman" panose="02020603050405020304" pitchFamily="18" charset="0"/>
                          <a:cs typeface="Times New Roman" panose="02020603050405020304" pitchFamily="18" charset="0"/>
                          <a:sym typeface="+mn-ea"/>
                        </a:rPr>
                        <a:t>Book page no.</a:t>
                      </a:r>
                      <a:r>
                        <a:rPr lang="en-US" sz="1400" dirty="0">
                          <a:effectLst/>
                          <a:latin typeface="Times New Roman" panose="02020603050405020304" pitchFamily="18" charset="0"/>
                          <a:cs typeface="Times New Roman" panose="02020603050405020304" pitchFamily="18" charset="0"/>
                          <a:sym typeface="+mn-ea"/>
                        </a:rPr>
                        <a:t>- 39, 40</a:t>
                      </a:r>
                      <a:endParaRPr lang="en-US" sz="1400" dirty="0">
                        <a:effectLst/>
                        <a:latin typeface="Times New Roman" panose="02020603050405020304" pitchFamily="18" charset="0"/>
                        <a:cs typeface="Times New Roman" panose="02020603050405020304" pitchFamily="18" charset="0"/>
                        <a:sym typeface="+mn-ea"/>
                      </a:endParaRPr>
                    </a:p>
                    <a:p>
                      <a:pPr marL="0" indent="53975"/>
                      <a:r>
                        <a:rPr lang="en-US" sz="1400" b="1" dirty="0">
                          <a:effectLst/>
                          <a:latin typeface="Times New Roman" panose="02020603050405020304" pitchFamily="18" charset="0"/>
                          <a:cs typeface="Times New Roman" panose="02020603050405020304" pitchFamily="18" charset="0"/>
                          <a:sym typeface="+mn-ea"/>
                        </a:rPr>
                        <a:t>Republic Day Activity</a:t>
                      </a:r>
                      <a:endParaRPr lang="en-US" sz="1400" b="0" dirty="0">
                        <a:effectLst/>
                        <a:latin typeface="Times New Roman" panose="02020603050405020304" pitchFamily="18" charset="0"/>
                        <a:cs typeface="Times New Roman" panose="02020603050405020304" pitchFamily="18" charset="0"/>
                        <a:sym typeface="+mn-ea"/>
                      </a:endParaRPr>
                    </a:p>
                  </a:txBody>
                  <a:tcPr marL="9525" marR="9525" marT="9525" marB="0" anchor="ctr">
                    <a:solidFill>
                      <a:schemeClr val="bg1"/>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chool Timetable 2013 | Amazing Photos | Okul öncesi, Okul"/>
          <p:cNvPicPr>
            <a:picLocks noChangeAspect="1" noChangeArrowheads="1"/>
          </p:cNvPicPr>
          <p:nvPr/>
        </p:nvPicPr>
        <p:blipFill>
          <a:blip r:embed="rId1"/>
          <a:srcRect l="1349" b="44126"/>
          <a:stretch>
            <a:fillRect/>
          </a:stretch>
        </p:blipFill>
        <p:spPr bwMode="auto">
          <a:xfrm>
            <a:off x="856034" y="447473"/>
            <a:ext cx="4854102" cy="1887165"/>
          </a:xfrm>
          <a:prstGeom prst="rect">
            <a:avLst/>
          </a:prstGeom>
          <a:noFill/>
        </p:spPr>
      </p:pic>
      <p:graphicFrame>
        <p:nvGraphicFramePr>
          <p:cNvPr id="3" name="Table 2"/>
          <p:cNvGraphicFramePr>
            <a:graphicFrameLocks noGrp="1"/>
          </p:cNvGraphicFramePr>
          <p:nvPr/>
        </p:nvGraphicFramePr>
        <p:xfrm>
          <a:off x="593386" y="2431917"/>
          <a:ext cx="5778230" cy="2215455"/>
        </p:xfrm>
        <a:graphic>
          <a:graphicData uri="http://schemas.openxmlformats.org/drawingml/2006/table">
            <a:tbl>
              <a:tblPr/>
              <a:tblGrid>
                <a:gridCol w="2889115"/>
                <a:gridCol w="2889115"/>
              </a:tblGrid>
              <a:tr h="270139">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English Reader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First 20 days of the month</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70139">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English Grammar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First 10 days of the month</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0">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Hindi Reader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First 20 days of the month</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70139">
                <a:tc>
                  <a:txBody>
                    <a:bodyPr/>
                    <a:lstStyle/>
                    <a:p>
                      <a:pPr marL="0" marR="0" algn="ctr">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Hindi Grammar</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First 10 days of the month</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329211">
                <a:tc>
                  <a:txBody>
                    <a:bodyPr/>
                    <a:lstStyle/>
                    <a:p>
                      <a:pPr marL="0" marR="0" algn="ctr">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Maths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Monday to Saturday</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70139">
                <a:tc>
                  <a:txBody>
                    <a:bodyPr/>
                    <a:lstStyle/>
                    <a:p>
                      <a:pPr marL="0" marR="0" algn="ctr">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E.V.S.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Monday to Thursday</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540278">
                <a:tc>
                  <a:txBody>
                    <a:bodyPr/>
                    <a:lstStyle/>
                    <a:p>
                      <a:pPr marL="0" marR="0" algn="ctr">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G.K.,Reasoning &amp; Composition book</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Friday and Saturday</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bl>
          </a:graphicData>
        </a:graphic>
      </p:graphicFrame>
      <p:pic>
        <p:nvPicPr>
          <p:cNvPr id="4" name="Picture 4" descr="Kid with notebook and pencil isolated icon design Vector Image"/>
          <p:cNvPicPr>
            <a:picLocks noChangeAspect="1" noChangeArrowheads="1"/>
          </p:cNvPicPr>
          <p:nvPr/>
        </p:nvPicPr>
        <p:blipFill>
          <a:blip r:embed="rId2">
            <a:lum contrast="30000"/>
          </a:blip>
          <a:srcRect b="16801"/>
          <a:stretch>
            <a:fillRect/>
          </a:stretch>
        </p:blipFill>
        <p:spPr bwMode="auto">
          <a:xfrm>
            <a:off x="826851" y="4805464"/>
            <a:ext cx="2169270" cy="1459149"/>
          </a:xfrm>
          <a:prstGeom prst="rect">
            <a:avLst/>
          </a:prstGeom>
          <a:noFill/>
        </p:spPr>
      </p:pic>
      <p:sp>
        <p:nvSpPr>
          <p:cNvPr id="5" name="Rectangle 4"/>
          <p:cNvSpPr/>
          <p:nvPr/>
        </p:nvSpPr>
        <p:spPr>
          <a:xfrm>
            <a:off x="3035029" y="4951379"/>
            <a:ext cx="3112852" cy="1200329"/>
          </a:xfrm>
          <a:prstGeom prst="rect">
            <a:avLst/>
          </a:prstGeom>
        </p:spPr>
        <p:txBody>
          <a:bodyPr wrap="square">
            <a:spAutoFit/>
          </a:bodyPr>
          <a:lstStyle/>
          <a:p>
            <a:r>
              <a:rPr lang="en-US" sz="7200" b="1" dirty="0">
                <a:latin typeface="Brush Script MT" panose="03060802040406070304" pitchFamily="66" charset="0"/>
              </a:rPr>
              <a:t>Notebooks</a:t>
            </a:r>
            <a:endParaRPr lang="en-US" sz="7200" dirty="0">
              <a:latin typeface="Brush Script MT" panose="03060802040406070304" pitchFamily="66" charset="0"/>
            </a:endParaRPr>
          </a:p>
        </p:txBody>
      </p:sp>
      <p:graphicFrame>
        <p:nvGraphicFramePr>
          <p:cNvPr id="6" name="Table 5"/>
          <p:cNvGraphicFramePr>
            <a:graphicFrameLocks noGrp="1"/>
          </p:cNvGraphicFramePr>
          <p:nvPr/>
        </p:nvGraphicFramePr>
        <p:xfrm>
          <a:off x="700387" y="6313251"/>
          <a:ext cx="5651774" cy="1313180"/>
        </p:xfrm>
        <a:graphic>
          <a:graphicData uri="http://schemas.openxmlformats.org/drawingml/2006/table">
            <a:tbl>
              <a:tblPr/>
              <a:tblGrid>
                <a:gridCol w="2825887"/>
                <a:gridCol w="2825887"/>
              </a:tblGrid>
              <a:tr h="260960">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English</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2 Notebooks (Four lines)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Hindi</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2 Notebooks (Five lines)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dirty="0" err="1">
                          <a:latin typeface="Times New Roman" panose="02020603050405020304"/>
                          <a:ea typeface="Calibri" panose="020F0502020204030204"/>
                          <a:cs typeface="Times New Roman" panose="02020603050405020304"/>
                        </a:rPr>
                        <a:t>Maths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2 Notebooks (C.W + H.W.)</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a:latin typeface="Times New Roman" panose="02020603050405020304"/>
                          <a:ea typeface="Calibri" panose="020F0502020204030204"/>
                          <a:cs typeface="Times New Roman" panose="02020603050405020304"/>
                        </a:rPr>
                        <a:t>E.V.S.</a:t>
                      </a:r>
                      <a:endParaRPr lang="en-US" sz="160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1 Notebooks (Four lines)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r h="260960">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G.K.</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600" b="1" dirty="0">
                          <a:latin typeface="Times New Roman" panose="02020603050405020304"/>
                          <a:ea typeface="Calibri" panose="020F0502020204030204"/>
                          <a:cs typeface="Times New Roman" panose="02020603050405020304"/>
                        </a:rPr>
                        <a:t>2 Notebooks (Four lines)</a:t>
                      </a:r>
                      <a:endParaRPr lang="en-US" sz="1600" dirty="0">
                        <a:latin typeface="Calibri" panose="020F0502020204030204"/>
                        <a:ea typeface="Calibri" panose="020F0502020204030204"/>
                        <a:cs typeface="Times New Roman" panose="02020603050405020304"/>
                      </a:endParaRPr>
                    </a:p>
                  </a:txBody>
                  <a:tcPr marL="51564" marR="5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r>
            </a:tbl>
          </a:graphicData>
        </a:graphic>
      </p:graphicFrame>
      <p:pic>
        <p:nvPicPr>
          <p:cNvPr id="7" name="Picture 68" descr="Free Vectors | Do your best"/>
          <p:cNvPicPr>
            <a:picLocks noChangeAspect="1" noChangeArrowheads="1"/>
          </p:cNvPicPr>
          <p:nvPr/>
        </p:nvPicPr>
        <p:blipFill>
          <a:blip r:embed="rId3"/>
          <a:srcRect/>
          <a:stretch>
            <a:fillRect/>
          </a:stretch>
        </p:blipFill>
        <p:spPr bwMode="auto">
          <a:xfrm>
            <a:off x="749031" y="7775303"/>
            <a:ext cx="3404680" cy="1699437"/>
          </a:xfrm>
          <a:prstGeom prst="rect">
            <a:avLst/>
          </a:prstGeom>
          <a:noFill/>
        </p:spPr>
      </p:pic>
      <p:pic>
        <p:nvPicPr>
          <p:cNvPr id="8" name="Picture 66" descr="Back to School- Part 9 (technology rocks. seriously.) | Inspirational quotes  for kids, Inspirational school quotes, School quotes"/>
          <p:cNvPicPr>
            <a:picLocks noChangeAspect="1" noChangeArrowheads="1"/>
          </p:cNvPicPr>
          <p:nvPr/>
        </p:nvPicPr>
        <p:blipFill>
          <a:blip r:embed="rId4"/>
          <a:srcRect b="62869"/>
          <a:stretch>
            <a:fillRect/>
          </a:stretch>
        </p:blipFill>
        <p:spPr bwMode="auto">
          <a:xfrm>
            <a:off x="4221804" y="7752945"/>
            <a:ext cx="2295729" cy="982492"/>
          </a:xfrm>
          <a:prstGeom prst="rect">
            <a:avLst/>
          </a:prstGeom>
          <a:noFill/>
        </p:spPr>
      </p:pic>
      <p:pic>
        <p:nvPicPr>
          <p:cNvPr id="9" name="Picture 66" descr="Back to School- Part 9 (technology rocks. seriously.) | Inspirational quotes  for kids, Inspirational school quotes, School quotes"/>
          <p:cNvPicPr>
            <a:picLocks noChangeAspect="1" noChangeArrowheads="1"/>
          </p:cNvPicPr>
          <p:nvPr/>
        </p:nvPicPr>
        <p:blipFill>
          <a:blip r:embed="rId4"/>
          <a:srcRect t="47464" b="18482"/>
          <a:stretch>
            <a:fillRect/>
          </a:stretch>
        </p:blipFill>
        <p:spPr bwMode="auto">
          <a:xfrm>
            <a:off x="4260715" y="8745166"/>
            <a:ext cx="2245595" cy="719847"/>
          </a:xfrm>
          <a:prstGeom prst="rect">
            <a:avLst/>
          </a:prstGeom>
          <a:noFill/>
        </p:spPr>
      </p:pic>
      <p:sp>
        <p:nvSpPr>
          <p:cNvPr id="10" name="Rectangle 9"/>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356042" y="9536668"/>
            <a:ext cx="418290" cy="369332"/>
          </a:xfrm>
          <a:prstGeom prst="rect">
            <a:avLst/>
          </a:prstGeom>
          <a:noFill/>
        </p:spPr>
        <p:txBody>
          <a:bodyPr wrap="square" rtlCol="0">
            <a:spAutoFit/>
          </a:bodyPr>
          <a:lstStyle/>
          <a:p>
            <a:r>
              <a:rPr lang="en-US" dirty="0"/>
              <a:t>17</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6" name="TextBox 5"/>
          <p:cNvSpPr txBox="1"/>
          <p:nvPr/>
        </p:nvSpPr>
        <p:spPr>
          <a:xfrm>
            <a:off x="3325086" y="9545780"/>
            <a:ext cx="418704" cy="369332"/>
          </a:xfrm>
          <a:prstGeom prst="rect">
            <a:avLst/>
          </a:prstGeom>
          <a:noFill/>
        </p:spPr>
        <p:txBody>
          <a:bodyPr wrap="none" rtlCol="0">
            <a:spAutoFit/>
          </a:bodyPr>
          <a:lstStyle/>
          <a:p>
            <a:r>
              <a:rPr lang="en-US" dirty="0"/>
              <a:t>18</a:t>
            </a:r>
            <a:endParaRPr lang="en-US" dirty="0"/>
          </a:p>
        </p:txBody>
      </p:sp>
      <p:pic>
        <p:nvPicPr>
          <p:cNvPr id="2" name="Picture 1"/>
          <p:cNvPicPr>
            <a:picLocks noChangeAspect="1"/>
          </p:cNvPicPr>
          <p:nvPr/>
        </p:nvPicPr>
        <p:blipFill>
          <a:blip r:embed="rId1"/>
          <a:stretch>
            <a:fillRect/>
          </a:stretch>
        </p:blipFill>
        <p:spPr>
          <a:xfrm>
            <a:off x="469900" y="534035"/>
            <a:ext cx="5911850" cy="8610600"/>
          </a:xfrm>
          <a:prstGeom prst="rect">
            <a:avLst/>
          </a:prstGeom>
          <a:ln w="28575" cmpd="sng">
            <a:solidFill>
              <a:schemeClr val="accent1">
                <a:shade val="50000"/>
              </a:schemeClr>
            </a:solidFill>
            <a:prstDash val="soli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6" name="TextBox 5"/>
          <p:cNvSpPr txBox="1"/>
          <p:nvPr/>
        </p:nvSpPr>
        <p:spPr>
          <a:xfrm>
            <a:off x="3325086" y="9545780"/>
            <a:ext cx="418704" cy="369332"/>
          </a:xfrm>
          <a:prstGeom prst="rect">
            <a:avLst/>
          </a:prstGeom>
          <a:noFill/>
        </p:spPr>
        <p:txBody>
          <a:bodyPr wrap="none" rtlCol="0">
            <a:spAutoFit/>
          </a:bodyPr>
          <a:lstStyle/>
          <a:p>
            <a:r>
              <a:rPr lang="en-US" dirty="0"/>
              <a:t>19</a:t>
            </a:r>
            <a:endParaRPr lang="en-US" dirty="0"/>
          </a:p>
        </p:txBody>
      </p:sp>
      <p:sp>
        <p:nvSpPr>
          <p:cNvPr id="5122" name="AutoShape 2" descr="Best Nature Conservation Day Illustration download in PNG &amp; Vector forma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sp>
        <p:nvSpPr>
          <p:cNvPr id="5124" name="AutoShape 4" descr="Best Nature Conservation Day Illustration download in PNG &amp; Vector forma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sp>
        <p:nvSpPr>
          <p:cNvPr id="5126" name="AutoShape 6" descr="C:\Users\Heritage 2\Documents\7000673.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pic>
        <p:nvPicPr>
          <p:cNvPr id="10" name="Picture 18" descr="Best Nature Conservation Illustration download in PNG &amp; Vector format"/>
          <p:cNvPicPr>
            <a:picLocks noChangeAspect="1" noChangeArrowheads="1"/>
          </p:cNvPicPr>
          <p:nvPr/>
        </p:nvPicPr>
        <p:blipFill>
          <a:blip r:embed="rId1"/>
          <a:srcRect/>
          <a:stretch>
            <a:fillRect/>
          </a:stretch>
        </p:blipFill>
        <p:spPr bwMode="auto">
          <a:xfrm>
            <a:off x="2394585" y="7620635"/>
            <a:ext cx="2279650" cy="1818640"/>
          </a:xfrm>
          <a:prstGeom prst="rect">
            <a:avLst/>
          </a:prstGeom>
          <a:noFill/>
        </p:spPr>
      </p:pic>
      <p:pic>
        <p:nvPicPr>
          <p:cNvPr id="4" name="Picture 3"/>
          <p:cNvPicPr>
            <a:picLocks noChangeAspect="1"/>
          </p:cNvPicPr>
          <p:nvPr/>
        </p:nvPicPr>
        <p:blipFill>
          <a:blip r:embed="rId2"/>
          <a:stretch>
            <a:fillRect/>
          </a:stretch>
        </p:blipFill>
        <p:spPr>
          <a:xfrm>
            <a:off x="460375" y="458470"/>
            <a:ext cx="5979795" cy="7318375"/>
          </a:xfrm>
          <a:prstGeom prst="rect">
            <a:avLst/>
          </a:prstGeom>
          <a:ln w="28575" cmpd="sng">
            <a:solidFill>
              <a:schemeClr val="accent1">
                <a:shade val="50000"/>
              </a:schemeClr>
            </a:solidFill>
            <a:prstDash val="soli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3"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noFill/>
        </p:spPr>
      </p:pic>
      <p:sp>
        <p:nvSpPr>
          <p:cNvPr id="104864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46" name="TextBox 5"/>
          <p:cNvSpPr txBox="1"/>
          <p:nvPr/>
        </p:nvSpPr>
        <p:spPr>
          <a:xfrm>
            <a:off x="3325086" y="9545780"/>
            <a:ext cx="418704" cy="369332"/>
          </a:xfrm>
          <a:prstGeom prst="rect">
            <a:avLst/>
          </a:prstGeom>
          <a:noFill/>
        </p:spPr>
        <p:txBody>
          <a:bodyPr wrap="none" rtlCol="0">
            <a:spAutoFit/>
          </a:bodyPr>
          <a:lstStyle/>
          <a:p>
            <a:r>
              <a:rPr lang="en-US" dirty="0"/>
              <a:t>21</a:t>
            </a:r>
            <a:endParaRPr lang="en-US" dirty="0"/>
          </a:p>
        </p:txBody>
      </p:sp>
      <p:pic>
        <p:nvPicPr>
          <p:cNvPr id="2" name="Picture 1"/>
          <p:cNvPicPr>
            <a:picLocks noChangeAspect="1"/>
          </p:cNvPicPr>
          <p:nvPr/>
        </p:nvPicPr>
        <p:blipFill>
          <a:blip r:embed="rId2"/>
          <a:srcRect t="3342"/>
          <a:stretch>
            <a:fillRect/>
          </a:stretch>
        </p:blipFill>
        <p:spPr>
          <a:xfrm>
            <a:off x="509905" y="612775"/>
            <a:ext cx="5877560" cy="822833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8" name="Picture 6" descr="Vinyl cloth colorful cloud fantasy sky photography backdrops for newborn  baby photo studio portrait photographic backgrounds|photography backdrops|vinyl  clothphotographic background - AliExpress"/>
          <p:cNvPicPr>
            <a:picLocks noChangeAspect="1" noChangeArrowheads="1"/>
          </p:cNvPicPr>
          <p:nvPr/>
        </p:nvPicPr>
        <p:blipFill rotWithShape="1">
          <a:blip r:embed="rId1">
            <a:clrChange>
              <a:clrFrom>
                <a:srgbClr val="000000">
                  <a:alpha val="0"/>
                </a:srgbClr>
              </a:clrFrom>
              <a:clrTo>
                <a:srgbClr val="000000">
                  <a:alpha val="0"/>
                </a:srgbClr>
              </a:clrTo>
            </a:clrChange>
          </a:blip>
          <a:srcRect l="16503" r="16405"/>
          <a:stretch>
            <a:fillRect/>
          </a:stretch>
        </p:blipFill>
        <p:spPr bwMode="auto">
          <a:xfrm>
            <a:off x="0" y="0"/>
            <a:ext cx="6847674" cy="9906000"/>
          </a:xfrm>
          <a:prstGeom prst="rect">
            <a:avLst/>
          </a:prstGeom>
          <a:solidFill>
            <a:schemeClr val="bg1"/>
          </a:solidFill>
        </p:spPr>
      </p:pic>
      <p:sp>
        <p:nvSpPr>
          <p:cNvPr id="104865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3"/>
          <p:cNvSpPr txBox="1"/>
          <p:nvPr/>
        </p:nvSpPr>
        <p:spPr>
          <a:xfrm>
            <a:off x="596781" y="525324"/>
            <a:ext cx="5654111" cy="5015865"/>
          </a:xfrm>
          <a:prstGeom prst="rect">
            <a:avLst/>
          </a:prstGeom>
          <a:solidFill>
            <a:schemeClr val="bg1"/>
          </a:solidFill>
        </p:spPr>
        <p:txBody>
          <a:bodyPr wrap="square" rtlCol="0">
            <a:spAutoFit/>
          </a:bodyPr>
          <a:lstStyle/>
          <a:p>
            <a:pPr algn="ctr"/>
            <a:r>
              <a:rPr lang="en-US" altLang="en-US" sz="3200" b="1" dirty="0">
                <a:latin typeface="Lucida Calligraphy" panose="03010101010101010101" pitchFamily="66" charset="0"/>
              </a:rPr>
              <a:t>Education embraces the uniqueness of every child, nurturing their strengths, passions, and dreams. It shapes not just their minds but also their hearts, inspiring a lifelong love for learning and a meaningful purpose in life.</a:t>
            </a:r>
            <a:endParaRPr lang="en-US" altLang="en-US" sz="3200" b="1" dirty="0">
              <a:latin typeface="Lucida Calligraphy" panose="03010101010101010101" pitchFamily="66" charset="0"/>
            </a:endParaRPr>
          </a:p>
        </p:txBody>
      </p:sp>
      <p:pic>
        <p:nvPicPr>
          <p:cNvPr id="2" name="Picture 1"/>
          <p:cNvPicPr/>
          <p:nvPr/>
        </p:nvPicPr>
        <p:blipFill>
          <a:blip r:embed="rId2"/>
          <a:stretch>
            <a:fillRect/>
          </a:stretch>
        </p:blipFill>
        <p:spPr>
          <a:xfrm>
            <a:off x="596900" y="5541010"/>
            <a:ext cx="5653405" cy="3794125"/>
          </a:xfrm>
          <a:prstGeom prst="rect">
            <a:avLst/>
          </a:prstGeom>
        </p:spPr>
      </p:pic>
    </p:spTree>
  </p:cSld>
  <p:clrMapOvr>
    <a:masterClrMapping/>
  </p:clrMapOvr>
</p:sld>
</file>

<file path=ppt/tags/tag1.xml><?xml version="1.0" encoding="utf-8"?>
<p:tagLst xmlns:p="http://schemas.openxmlformats.org/presentationml/2006/main">
  <p:tag name="TABLE_ENDDRAG_ORIGIN_RECT" val="404*506"/>
  <p:tag name="TABLE_ENDDRAG_RECT" val="99*210*404*506"/>
</p:tagLst>
</file>

<file path=ppt/tags/tag2.xml><?xml version="1.0" encoding="utf-8"?>
<p:tagLst xmlns:p="http://schemas.openxmlformats.org/presentationml/2006/main">
  <p:tag name="TABLE_ENDDRAG_ORIGIN_RECT" val="463*28"/>
  <p:tag name="TABLE_ENDDRAG_RECT" val="32*707*463*28"/>
</p:tagLst>
</file>

<file path=ppt/tags/tag3.xml><?xml version="1.0" encoding="utf-8"?>
<p:tagLst xmlns:p="http://schemas.openxmlformats.org/presentationml/2006/main">
  <p:tag name="TABLE_ENDDRAG_ORIGIN_RECT" val="477*623"/>
  <p:tag name="TABLE_ENDDRAG_RECT" val="32*81*477*623"/>
</p:tagLst>
</file>

<file path=ppt/tags/tag4.xml><?xml version="1.0" encoding="utf-8"?>
<p:tagLst xmlns:p="http://schemas.openxmlformats.org/presentationml/2006/main">
  <p:tag name="TABLE_ENDDRAG_ORIGIN_RECT" val="481*532"/>
  <p:tag name="TABLE_ENDDRAG_RECT" val="30*36*481*532"/>
</p:tagLst>
</file>

<file path=ppt/tags/tag5.xml><?xml version="1.0" encoding="utf-8"?>
<p:tagLst xmlns:p="http://schemas.openxmlformats.org/presentationml/2006/main">
  <p:tag name="TABLE_ENDDRAG_ORIGIN_RECT" val="476*239"/>
  <p:tag name="TABLE_ENDDRAG_RECT" val="29*491*476*239"/>
</p:tagLst>
</file>

<file path=ppt/tags/tag6.xml><?xml version="1.0" encoding="utf-8"?>
<p:tagLst xmlns:p="http://schemas.openxmlformats.org/presentationml/2006/main">
  <p:tag name="TABLE_ENDDRAG_ORIGIN_RECT" val="474*155"/>
  <p:tag name="TABLE_ENDDRAG_RECT" val="32*38*474*155"/>
</p:tagLst>
</file>

<file path=ppt/tags/tag7.xml><?xml version="1.0" encoding="utf-8"?>
<p:tagLst xmlns:p="http://schemas.openxmlformats.org/presentationml/2006/main">
  <p:tag name="TABLE_ENDDRAG_ORIGIN_RECT" val="472*503"/>
  <p:tag name="TABLE_ENDDRAG_RECT" val="32*195*472*503"/>
</p:tagLst>
</file>

<file path=ppt/tags/tag8.xml><?xml version="1.0" encoding="utf-8"?>
<p:tagLst xmlns:p="http://schemas.openxmlformats.org/presentationml/2006/main">
  <p:tag name="TABLE_ENDDRAG_ORIGIN_RECT" val="482*615"/>
  <p:tag name="TABLE_ENDDRAG_RECT" val="28*83*482*615"/>
</p:tagLst>
</file>

<file path=ppt/tags/tag9.xml><?xml version="1.0" encoding="utf-8"?>
<p:tagLst xmlns:p="http://schemas.openxmlformats.org/presentationml/2006/main">
  <p:tag name="TABLE_ENDDRAG_ORIGIN_RECT" val="479*544"/>
  <p:tag name="TABLE_ENDDRAG_RECT" val="30*34*479*544"/>
</p:tagLst>
</file>

<file path=ppt/tags/tag10.xml><?xml version="1.0" encoding="utf-8"?>
<p:tagLst xmlns:p="http://schemas.openxmlformats.org/presentationml/2006/main">
  <p:tag name="TABLE_ENDDRAG_ORIGIN_RECT" val="479*323"/>
  <p:tag name="TABLE_ENDDRAG_RECT" val="30*34*479*323"/>
</p:tagLst>
</file>

<file path=ppt/tags/tag11.xml><?xml version="1.0" encoding="utf-8"?>
<p:tagLst xmlns:p="http://schemas.openxmlformats.org/presentationml/2006/main">
  <p:tag name="TABLE_ENDDRAG_ORIGIN_RECT" val="480*381"/>
  <p:tag name="TABLE_ENDDRAG_RECT" val="30*356*480*382"/>
</p:tagLst>
</file>

<file path=ppt/tags/tag12.xml><?xml version="1.0" encoding="utf-8"?>
<p:tagLst xmlns:p="http://schemas.openxmlformats.org/presentationml/2006/main">
  <p:tag name="TABLE_ENDDRAG_ORIGIN_RECT" val="479*437"/>
  <p:tag name="TABLE_ENDDRAG_RECT" val="30*197*479*437"/>
</p:tagLst>
</file>

<file path=ppt/tags/tag13.xml><?xml version="1.0" encoding="utf-8"?>
<p:tagLst xmlns:p="http://schemas.openxmlformats.org/presentationml/2006/main">
  <p:tag name="TABLE_ENDDRAG_ORIGIN_RECT" val="479*286"/>
  <p:tag name="TABLE_ENDDRAG_RECT" val="27*399*479*286"/>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19285</Words>
  <Application>WPS Presentation</Application>
  <PresentationFormat>A4 Paper (210x297 mm)</PresentationFormat>
  <Paragraphs>974</Paragraphs>
  <Slides>22</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22</vt:i4>
      </vt:variant>
    </vt:vector>
  </HeadingPairs>
  <TitlesOfParts>
    <vt:vector size="44" baseType="lpstr">
      <vt:lpstr>Arial</vt:lpstr>
      <vt:lpstr>SimSun</vt:lpstr>
      <vt:lpstr>Wingdings</vt:lpstr>
      <vt:lpstr>Engravers MT</vt:lpstr>
      <vt:lpstr>Algerian</vt:lpstr>
      <vt:lpstr>Imprint MT Shadow</vt:lpstr>
      <vt:lpstr>Calibri</vt:lpstr>
      <vt:lpstr>Mangal</vt:lpstr>
      <vt:lpstr>Times New Roman</vt:lpstr>
      <vt:lpstr>Cooper Black</vt:lpstr>
      <vt:lpstr>Georgia</vt:lpstr>
      <vt:lpstr>Wingdings</vt:lpstr>
      <vt:lpstr>Times New Roman</vt:lpstr>
      <vt:lpstr>Calibri</vt:lpstr>
      <vt:lpstr>Lucida Calligraphy</vt:lpstr>
      <vt:lpstr>Nirmala UI</vt:lpstr>
      <vt:lpstr>Microsoft YaHei</vt:lpstr>
      <vt:lpstr>Arial Unicode MS</vt:lpstr>
      <vt:lpstr>Calibri Light</vt:lpstr>
      <vt:lpstr>Brush Script MT</vt:lpstr>
      <vt:lpstr>Aparajita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SDMS School</dc:creator>
  <cp:lastModifiedBy>Anuja</cp:lastModifiedBy>
  <cp:revision>535</cp:revision>
  <cp:lastPrinted>2024-02-28T04:49:00Z</cp:lastPrinted>
  <dcterms:created xsi:type="dcterms:W3CDTF">2022-03-08T03:27:00Z</dcterms:created>
  <dcterms:modified xsi:type="dcterms:W3CDTF">2025-03-21T21:10:46Z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98E60C4D567D4A6DB6C7E5726DD20FEF_13</vt:lpwstr>
  </property>
  <property fmtid="{D5CDD505-2E9C-101B-9397-08002B2CF9AE}" pid="3" name="KSOProductBuildVer">
    <vt:lpwstr>1033-12.2.0.20326</vt:lpwstr>
  </property>
</Properties>
</file>