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320" r:id="rId3"/>
    <p:sldId id="257" r:id="rId4"/>
    <p:sldId id="326" r:id="rId5"/>
    <p:sldId id="327" r:id="rId6"/>
    <p:sldId id="328" r:id="rId7"/>
    <p:sldId id="261" r:id="rId8"/>
    <p:sldId id="262" r:id="rId9"/>
    <p:sldId id="263" r:id="rId10"/>
    <p:sldId id="298" r:id="rId11"/>
    <p:sldId id="315" r:id="rId12"/>
    <p:sldId id="264" r:id="rId13"/>
    <p:sldId id="265" r:id="rId14"/>
    <p:sldId id="329" r:id="rId15"/>
    <p:sldId id="272" r:id="rId16"/>
    <p:sldId id="274" r:id="rId17"/>
    <p:sldId id="275" r:id="rId18"/>
    <p:sldId id="276" r:id="rId19"/>
    <p:sldId id="279" r:id="rId20"/>
    <p:sldId id="331" r:id="rId21"/>
    <p:sldId id="321" r:id="rId22"/>
    <p:sldId id="322" r:id="rId23"/>
    <p:sldId id="323" r:id="rId24"/>
    <p:sldId id="324" r:id="rId25"/>
    <p:sldId id="325" r:id="rId26"/>
  </p:sldIdLst>
  <p:sldSz cx="6858000" cy="9906000" type="A4"/>
  <p:notesSz cx="6954520" cy="924052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0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897" autoAdjust="0"/>
    <p:restoredTop sz="99655" autoAdjust="0"/>
  </p:normalViewPr>
  <p:slideViewPr>
    <p:cSldViewPr snapToGrid="0" showGuides="1">
      <p:cViewPr varScale="1">
        <p:scale>
          <a:sx n="77" d="100"/>
          <a:sy n="77" d="100"/>
        </p:scale>
        <p:origin x="-3222" y="-108"/>
      </p:cViewPr>
      <p:guideLst>
        <p:guide orient="horz" pos="3120"/>
        <p:guide pos="209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idx="1"/>
          </p:nvPr>
        </p:nvSpPr>
        <p:spPr>
          <a:xfrm>
            <a:off x="3939466" y="0"/>
            <a:ext cx="3013763" cy="463647"/>
          </a:xfrm>
          <a:prstGeom prst="rect">
            <a:avLst/>
          </a:prstGeom>
        </p:spPr>
        <p:txBody>
          <a:bodyPr vert="horz" lIns="92546" tIns="46273" rIns="92546" bIns="46273" rtlCol="0"/>
          <a:lstStyle>
            <a:lvl1pPr algn="r">
              <a:defRPr sz="1200"/>
            </a:lvl1pPr>
          </a:lstStyle>
          <a:p>
            <a:fld id="{ED54A819-C52E-4C6A-B4E4-56184D6CD7E9}" type="datetimeFigureOut">
              <a:rPr lang="en-US" smtClean="0"/>
            </a:fld>
            <a:endParaRPr lang="en-US"/>
          </a:p>
        </p:txBody>
      </p:sp>
      <p:sp>
        <p:nvSpPr>
          <p:cNvPr id="4" name="Slide Image Placeholder 3"/>
          <p:cNvSpPr>
            <a:spLocks noGrp="1" noRot="1" noChangeAspect="1"/>
          </p:cNvSpPr>
          <p:nvPr>
            <p:ph type="sldImg" idx="2"/>
          </p:nvPr>
        </p:nvSpPr>
        <p:spPr>
          <a:xfrm>
            <a:off x="2398713" y="1155700"/>
            <a:ext cx="2157412" cy="3117850"/>
          </a:xfrm>
          <a:prstGeom prst="rect">
            <a:avLst/>
          </a:prstGeom>
          <a:noFill/>
          <a:ln w="12700">
            <a:solidFill>
              <a:prstClr val="black"/>
            </a:solidFill>
          </a:ln>
        </p:spPr>
        <p:txBody>
          <a:bodyPr vert="horz" lIns="92546" tIns="46273" rIns="92546" bIns="46273" rtlCol="0" anchor="ctr"/>
          <a:lstStyle/>
          <a:p>
            <a:endParaRPr lang="en-US"/>
          </a:p>
        </p:txBody>
      </p:sp>
      <p:sp>
        <p:nvSpPr>
          <p:cNvPr id="5" name="Notes Placeholder 4"/>
          <p:cNvSpPr>
            <a:spLocks noGrp="1"/>
          </p:cNvSpPr>
          <p:nvPr>
            <p:ph type="body" sz="quarter" idx="3"/>
          </p:nvPr>
        </p:nvSpPr>
        <p:spPr>
          <a:xfrm>
            <a:off x="695484" y="4447153"/>
            <a:ext cx="5563870" cy="3638580"/>
          </a:xfrm>
          <a:prstGeom prst="rect">
            <a:avLst/>
          </a:prstGeom>
        </p:spPr>
        <p:txBody>
          <a:bodyPr vert="horz" lIns="92546" tIns="46273" rIns="92546" bIns="46273"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777193"/>
            <a:ext cx="3013763" cy="463646"/>
          </a:xfrm>
          <a:prstGeom prst="rect">
            <a:avLst/>
          </a:prstGeom>
        </p:spPr>
        <p:txBody>
          <a:bodyPr vert="horz" lIns="92546" tIns="46273" rIns="92546" bIns="46273" rtlCol="0" anchor="b"/>
          <a:lstStyle>
            <a:lvl1pPr algn="r">
              <a:defRPr sz="1200"/>
            </a:lvl1pPr>
          </a:lstStyle>
          <a:p>
            <a:fld id="{58AA3A05-3BEB-4A7E-9A1C-6D74F7AE076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endParaRPr lang="en-US"/>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endParaRPr lang="en-US"/>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61BEF0D-F0BB-DE4B-95CE-6DB70DBA9567}" type="datetimeFigureOut">
              <a:rPr lang="en-US" smtClean="0"/>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57F1E4F-1CFF-5643-939E-217C01CDF565}"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jpeg"/><Relationship Id="rId2" Type="http://schemas.openxmlformats.org/officeDocument/2006/relationships/tags" Target="../tags/tag9.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jpeg"/><Relationship Id="rId2" Type="http://schemas.openxmlformats.org/officeDocument/2006/relationships/tags" Target="../tags/tag10.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emf"/><Relationship Id="rId1"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2.jpe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3"/>
          <p:cNvSpPr txBox="1"/>
          <p:nvPr/>
        </p:nvSpPr>
        <p:spPr>
          <a:xfrm>
            <a:off x="446636" y="1247560"/>
            <a:ext cx="6052992" cy="2168525"/>
          </a:xfrm>
          <a:prstGeom prst="rect">
            <a:avLst/>
          </a:prstGeom>
          <a:noFill/>
        </p:spPr>
        <p:txBody>
          <a:bodyPr wrap="square" rtlCol="0">
            <a:spAutoFit/>
          </a:bodyPr>
          <a:lstStyle/>
          <a:p>
            <a:pPr algn="ctr">
              <a:lnSpc>
                <a:spcPct val="150000"/>
              </a:lnSpc>
            </a:pPr>
            <a:r>
              <a:rPr lang="en-US" b="1" dirty="0">
                <a:latin typeface="Engravers MT" panose="02090707080505020304" pitchFamily="18" charset="0"/>
              </a:rPr>
              <a:t>INTEGRATED CURRICULUM GUIDE</a:t>
            </a:r>
            <a:endParaRPr lang="en-US" b="1" dirty="0">
              <a:latin typeface="Engravers MT" panose="02090707080505020304" pitchFamily="18" charset="0"/>
            </a:endParaRPr>
          </a:p>
          <a:p>
            <a:pPr algn="ctr">
              <a:lnSpc>
                <a:spcPct val="150000"/>
              </a:lnSpc>
              <a:buClrTx/>
              <a:buSzTx/>
              <a:buFontTx/>
            </a:pPr>
            <a:r>
              <a:rPr lang="en-US" sz="1800" b="1" dirty="0">
                <a:latin typeface="Engravers MT" panose="02090707080505020304" pitchFamily="18" charset="0"/>
              </a:rPr>
              <a:t>ACADEMIC PLANNER</a:t>
            </a:r>
            <a:r>
              <a:rPr lang="en-US" b="1" dirty="0">
                <a:latin typeface="Engravers MT" panose="02090707080505020304" pitchFamily="18" charset="0"/>
                <a:sym typeface="+mn-ea"/>
              </a:rPr>
              <a:t>: 2025-26</a:t>
            </a:r>
            <a:endParaRPr lang="en-US" b="1" dirty="0">
              <a:latin typeface="Engravers MT" panose="02090707080505020304" pitchFamily="18" charset="0"/>
              <a:sym typeface="+mn-ea"/>
            </a:endParaRPr>
          </a:p>
          <a:p>
            <a:pPr algn="ctr">
              <a:lnSpc>
                <a:spcPct val="150000"/>
              </a:lnSpc>
              <a:buClrTx/>
              <a:buSzTx/>
              <a:buFontTx/>
            </a:pPr>
            <a:r>
              <a:rPr lang="en-US" b="1" dirty="0">
                <a:latin typeface="Engravers MT" panose="02090707080505020304" pitchFamily="18" charset="0"/>
                <a:sym typeface="+mn-ea"/>
              </a:rPr>
              <a:t>Class : II</a:t>
            </a:r>
            <a:endParaRPr lang="en-US" b="1" dirty="0">
              <a:latin typeface="Engravers MT" panose="02090707080505020304" pitchFamily="18" charset="0"/>
            </a:endParaRPr>
          </a:p>
          <a:p>
            <a:pPr algn="ctr">
              <a:lnSpc>
                <a:spcPct val="150000"/>
              </a:lnSpc>
              <a:buClrTx/>
              <a:buSzTx/>
              <a:buFontTx/>
            </a:pPr>
            <a:endParaRPr lang="en-US" b="1" dirty="0">
              <a:latin typeface="Engravers MT" panose="02090707080505020304" pitchFamily="18" charset="0"/>
            </a:endParaRPr>
          </a:p>
          <a:p>
            <a:pPr algn="ctr">
              <a:lnSpc>
                <a:spcPct val="150000"/>
              </a:lnSpc>
              <a:buClrTx/>
              <a:buSzTx/>
              <a:buFontTx/>
            </a:pPr>
            <a:endParaRPr lang="en-US" sz="1800" b="1" dirty="0">
              <a:latin typeface="Engravers MT" panose="02090707080505020304" pitchFamily="18" charset="0"/>
            </a:endParaRPr>
          </a:p>
        </p:txBody>
      </p:sp>
      <p:sp>
        <p:nvSpPr>
          <p:cNvPr id="1048587" name="TextBox 6"/>
          <p:cNvSpPr txBox="1"/>
          <p:nvPr/>
        </p:nvSpPr>
        <p:spPr>
          <a:xfrm>
            <a:off x="446412" y="7247906"/>
            <a:ext cx="5958945" cy="1476375"/>
          </a:xfrm>
          <a:prstGeom prst="rect">
            <a:avLst/>
          </a:prstGeom>
          <a:noFill/>
        </p:spPr>
        <p:txBody>
          <a:bodyPr wrap="square" rtlCol="0">
            <a:spAutoFit/>
          </a:bodyPr>
          <a:lstStyle/>
          <a:p>
            <a:pPr algn="ctr"/>
            <a:r>
              <a:rPr lang="en-US" altLang="en-US" dirty="0">
                <a:ln w="0"/>
                <a:effectLst>
                  <a:outerShdw blurRad="38100" dist="25400" dir="5400000" algn="ctr" rotWithShape="0">
                    <a:srgbClr val="6E747A">
                      <a:alpha val="43000"/>
                    </a:srgbClr>
                  </a:outerShdw>
                </a:effectLst>
                <a:latin typeface="Algerian" panose="04020705040A02060702" pitchFamily="18" charset="0"/>
                <a:sym typeface="+mn-ea"/>
              </a:rPr>
              <a:t>"Education is the key that unlocks the door to endless possibilities, turning aspirations into accomplishments and curiosity into wisdom. It empowers students to shape their future and create a meaningful impact in the world."</a:t>
            </a:r>
            <a:endParaRPr lang="en-US" dirty="0">
              <a:ln w="0"/>
              <a:effectLst>
                <a:outerShdw blurRad="38100" dist="25400" dir="5400000" algn="ctr" rotWithShape="0">
                  <a:srgbClr val="6E747A">
                    <a:alpha val="43000"/>
                  </a:srgbClr>
                </a:outerShdw>
              </a:effectLst>
              <a:latin typeface="Algerian" panose="04020705040A02060702" pitchFamily="18" charset="0"/>
            </a:endParaRPr>
          </a:p>
        </p:txBody>
      </p:sp>
      <p:sp>
        <p:nvSpPr>
          <p:cNvPr id="1048588" name="Rectangle 7"/>
          <p:cNvSpPr/>
          <p:nvPr/>
        </p:nvSpPr>
        <p:spPr>
          <a:xfrm>
            <a:off x="314966" y="270587"/>
            <a:ext cx="6265942" cy="9289049"/>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3"/>
          <p:cNvSpPr txBox="1"/>
          <p:nvPr/>
        </p:nvSpPr>
        <p:spPr>
          <a:xfrm>
            <a:off x="403860" y="602615"/>
            <a:ext cx="6177280" cy="645160"/>
          </a:xfrm>
          <a:prstGeom prst="rect">
            <a:avLst/>
          </a:prstGeom>
          <a:noFill/>
        </p:spPr>
        <p:txBody>
          <a:bodyPr wrap="square" rtlCol="0">
            <a:spAutoFit/>
          </a:bodyPr>
          <a:lstStyle/>
          <a:p>
            <a:pPr algn="ctr">
              <a:lnSpc>
                <a:spcPct val="150000"/>
              </a:lnSpc>
            </a:pPr>
            <a:r>
              <a:rPr lang="en-US" sz="2400" b="1" dirty="0">
                <a:latin typeface="Engravers MT" panose="02090707080505020304" pitchFamily="18" charset="0"/>
              </a:rPr>
              <a:t>S D HERITAGE PRIDE SCHOOL</a:t>
            </a:r>
            <a:endParaRPr lang="en-US" sz="2400" b="1" dirty="0">
              <a:latin typeface="Engravers MT" panose="02090707080505020304" pitchFamily="18" charset="0"/>
            </a:endParaRPr>
          </a:p>
        </p:txBody>
      </p:sp>
      <p:pic>
        <p:nvPicPr>
          <p:cNvPr id="2050" name="Picture 2" descr="A circle of books one of which has the word education on it ..."/>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438" b="95847" l="4633" r="94569"/>
                    </a14:imgEffect>
                  </a14:imgLayer>
                </a14:imgProps>
              </a:ext>
              <a:ext uri="{28A0092B-C50C-407E-A947-70E740481C1C}">
                <a14:useLocalDpi xmlns:a14="http://schemas.microsoft.com/office/drawing/2010/main" val="0"/>
              </a:ext>
            </a:extLst>
          </a:blip>
          <a:srcRect/>
          <a:stretch>
            <a:fillRect/>
          </a:stretch>
        </p:blipFill>
        <p:spPr bwMode="auto">
          <a:xfrm>
            <a:off x="527685" y="2684780"/>
            <a:ext cx="5971540" cy="44602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61406" y="520438"/>
            <a:ext cx="5935188" cy="461665"/>
          </a:xfrm>
          <a:prstGeom prst="rect">
            <a:avLst/>
          </a:prstGeom>
          <a:noFill/>
        </p:spPr>
        <p:txBody>
          <a:bodyPr wrap="square">
            <a:spAutoFit/>
          </a:bodyPr>
          <a:lstStyle/>
          <a:p>
            <a:pPr algn="ctr"/>
            <a:r>
              <a:rPr lang="en-IN" sz="2400" b="1" u="sng" dirty="0">
                <a:ln w="0"/>
                <a:solidFill>
                  <a:srgbClr val="C00000"/>
                </a:solidFill>
                <a:effectLst>
                  <a:outerShdw blurRad="38100" dist="25400" dir="5400000" algn="ctr" rotWithShape="0">
                    <a:srgbClr val="6E747A">
                      <a:alpha val="43000"/>
                    </a:srgbClr>
                  </a:outerShdw>
                </a:effectLst>
                <a:latin typeface="Imprint MT Shadow" panose="04020605060303030202" pitchFamily="82" charset="0"/>
                <a:ea typeface="Calibri" panose="020F0502020204030204" pitchFamily="34" charset="0"/>
                <a:cs typeface="Mangal" panose="02040503050203030202" pitchFamily="18" charset="0"/>
              </a:rPr>
              <a:t>ACADEMIC </a:t>
            </a:r>
            <a:r>
              <a:rPr lang="en-IN" sz="2400" b="1" u="sng" dirty="0" smtClean="0">
                <a:ln w="0"/>
                <a:solidFill>
                  <a:srgbClr val="C00000"/>
                </a:solidFill>
                <a:effectLst>
                  <a:outerShdw blurRad="38100" dist="25400" dir="5400000" algn="ctr" rotWithShape="0">
                    <a:srgbClr val="6E747A">
                      <a:alpha val="43000"/>
                    </a:srgbClr>
                  </a:outerShdw>
                </a:effectLst>
                <a:latin typeface="Imprint MT Shadow" panose="04020605060303030202" pitchFamily="82" charset="0"/>
                <a:ea typeface="Calibri" panose="020F0502020204030204" pitchFamily="34" charset="0"/>
                <a:cs typeface="Mangal" panose="02040503050203030202" pitchFamily="18" charset="0"/>
              </a:rPr>
              <a:t> ITINERARY </a:t>
            </a:r>
            <a:endParaRPr lang="en-US" sz="2400" b="1" dirty="0">
              <a:ln w="0"/>
              <a:solidFill>
                <a:srgbClr val="C00000"/>
              </a:solidFill>
              <a:effectLst>
                <a:outerShdw blurRad="38100" dist="25400" dir="5400000" algn="ctr" rotWithShape="0">
                  <a:srgbClr val="6E747A">
                    <a:alpha val="43000"/>
                  </a:srgbClr>
                </a:outerShdw>
              </a:effectLst>
              <a:latin typeface="Imprint MT Shadow" panose="04020605060303030202" pitchFamily="82" charset="0"/>
              <a:ea typeface="Calibri" panose="020F0502020204030204" pitchFamily="34" charset="0"/>
              <a:cs typeface="Mangal" panose="02040503050203030202" pitchFamily="18" charset="0"/>
            </a:endParaRPr>
          </a:p>
        </p:txBody>
      </p:sp>
      <p:sp>
        <p:nvSpPr>
          <p:cNvPr id="10" name="Rectangle 9"/>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custDataLst>
              <p:tags r:id="rId2"/>
            </p:custDataLst>
          </p:nvPr>
        </p:nvGraphicFramePr>
        <p:xfrm>
          <a:off x="461645" y="1073785"/>
          <a:ext cx="5939155" cy="8232140"/>
        </p:xfrm>
        <a:graphic>
          <a:graphicData uri="http://schemas.openxmlformats.org/drawingml/2006/table">
            <a:tbl>
              <a:tblPr firstRow="1" firstCol="1" bandRow="1">
                <a:tableStyleId>{8A107856-5554-42FB-B03E-39F5DBC370BA}</a:tableStyleId>
              </a:tblPr>
              <a:tblGrid>
                <a:gridCol w="4220845"/>
                <a:gridCol w="1718310"/>
              </a:tblGrid>
              <a:tr h="311785">
                <a:tc>
                  <a:txBody>
                    <a:bodyPr/>
                    <a:lstStyle/>
                    <a:p>
                      <a:pPr marL="0" marR="0" algn="ctr">
                        <a:lnSpc>
                          <a:spcPct val="115000"/>
                        </a:lnSpc>
                        <a:spcBef>
                          <a:spcPts val="0"/>
                        </a:spcBef>
                        <a:spcAft>
                          <a:spcPts val="0"/>
                        </a:spcAft>
                      </a:pPr>
                      <a:r>
                        <a:rPr lang="en-IN" sz="1600" b="1" dirty="0">
                          <a:solidFill>
                            <a:schemeClr val="tx1"/>
                          </a:solidFill>
                          <a:effectLst/>
                          <a:latin typeface="Times New Roman" panose="02020603050405020304" pitchFamily="18" charset="0"/>
                          <a:cs typeface="Times New Roman" panose="02020603050405020304" pitchFamily="18" charset="0"/>
                        </a:rPr>
                        <a:t>CONTENT</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60000"/>
                        <a:lumOff val="40000"/>
                      </a:schemeClr>
                    </a:solidFill>
                  </a:tcPr>
                </a:tc>
                <a:tc>
                  <a:txBody>
                    <a:bodyPr/>
                    <a:lstStyle/>
                    <a:p>
                      <a:pPr marL="0" marR="0" algn="ctr">
                        <a:lnSpc>
                          <a:spcPct val="115000"/>
                        </a:lnSpc>
                        <a:spcBef>
                          <a:spcPts val="0"/>
                        </a:spcBef>
                        <a:spcAft>
                          <a:spcPts val="0"/>
                        </a:spcAft>
                      </a:pPr>
                      <a:r>
                        <a:rPr lang="en-IN" sz="1600" b="1" dirty="0">
                          <a:solidFill>
                            <a:schemeClr val="tx1"/>
                          </a:solidFill>
                          <a:effectLst/>
                          <a:latin typeface="Times New Roman" panose="02020603050405020304" pitchFamily="18" charset="0"/>
                          <a:cs typeface="Times New Roman" panose="02020603050405020304" pitchFamily="18" charset="0"/>
                        </a:rPr>
                        <a:t>PAGE NO.</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60000"/>
                        <a:lumOff val="40000"/>
                      </a:schemeClr>
                    </a:solidFill>
                  </a:tcPr>
                </a:tc>
              </a:tr>
              <a:tr h="650875">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OBJECTIVE &amp; ENRICHMENTS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1-2</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312420">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EVALUATION SYSTEM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ea typeface="+mn-ea"/>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1785">
                <a:tc>
                  <a:txBody>
                    <a:bodyPr/>
                    <a:lstStyle/>
                    <a:p>
                      <a:pPr marL="0" marR="0" algn="ctr">
                        <a:lnSpc>
                          <a:spcPct val="115000"/>
                        </a:lnSpc>
                        <a:spcBef>
                          <a:spcPts val="0"/>
                        </a:spcBef>
                        <a:spcAft>
                          <a:spcPts val="0"/>
                        </a:spcAft>
                      </a:pPr>
                      <a:r>
                        <a:rPr lang="en-IN" sz="1600" b="1" dirty="0" smtClean="0">
                          <a:effectLst/>
                          <a:latin typeface="Times New Roman" panose="02020603050405020304" pitchFamily="18" charset="0"/>
                          <a:cs typeface="Times New Roman" panose="02020603050405020304" pitchFamily="18" charset="0"/>
                        </a:rPr>
                        <a:t>INQUISITIES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ea typeface="+mn-ea"/>
                          <a:cs typeface="Times New Roman" panose="02020603050405020304" pitchFamily="18" charset="0"/>
                        </a:rPr>
                        <a:t>4</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408305">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TEXTBOOK RECOMMENDATION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ea typeface="+mn-ea"/>
                          <a:cs typeface="Times New Roman" panose="02020603050405020304" pitchFamily="18" charset="0"/>
                        </a:rPr>
                        <a:t>5</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2420">
                <a:tc gridSpan="2">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TERM </a:t>
                      </a:r>
                      <a:r>
                        <a:rPr lang="en-IN" sz="1600" b="1" dirty="0" smtClean="0">
                          <a:effectLst/>
                          <a:latin typeface="Times New Roman" panose="02020603050405020304" pitchFamily="18" charset="0"/>
                          <a:cs typeface="Times New Roman" panose="02020603050405020304" pitchFamily="18" charset="0"/>
                        </a:rPr>
                        <a:t>I  </a:t>
                      </a:r>
                      <a:r>
                        <a:rPr lang="en-IN" sz="1600" b="1" dirty="0">
                          <a:effectLst/>
                          <a:latin typeface="Times New Roman" panose="02020603050405020304" pitchFamily="18" charset="0"/>
                          <a:cs typeface="Times New Roman" panose="02020603050405020304" pitchFamily="18" charset="0"/>
                        </a:rPr>
                        <a:t>SYLLABUS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hMerge="1">
                  <a:tcPr/>
                </a:tc>
              </a:tr>
              <a:tr h="311785">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ENGLISH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6</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1150">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HINDI</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IN" sz="1600" b="1" dirty="0" smtClean="0">
                          <a:effectLst/>
                          <a:latin typeface="Times New Roman" panose="02020603050405020304" pitchFamily="18" charset="0"/>
                          <a:cs typeface="Times New Roman" panose="02020603050405020304" pitchFamily="18" charset="0"/>
                        </a:rPr>
                        <a:t>7</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311785">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MATHS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US" sz="1600" b="1" dirty="0" smtClean="0">
                          <a:effectLst/>
                          <a:latin typeface="Times New Roman" panose="02020603050405020304" pitchFamily="18" charset="0"/>
                          <a:ea typeface="Calibri" panose="020F0502020204030204" pitchFamily="34" charset="0"/>
                          <a:cs typeface="Times New Roman" panose="02020603050405020304" pitchFamily="18" charset="0"/>
                        </a:rPr>
                        <a:t>8</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1785">
                <a:tc>
                  <a:txBody>
                    <a:bodyPr/>
                    <a:lstStyle/>
                    <a:p>
                      <a:pPr marL="0" marR="0" lvl="0" indent="0" algn="ctr" defTabSz="685800" rtl="0" eaLnBrk="1" fontAlgn="auto" latinLnBrk="0" hangingPunct="1">
                        <a:lnSpc>
                          <a:spcPct val="115000"/>
                        </a:lnSpc>
                        <a:spcBef>
                          <a:spcPts val="0"/>
                        </a:spcBef>
                        <a:spcAft>
                          <a:spcPts val="0"/>
                        </a:spcAft>
                        <a:buClrTx/>
                        <a:buSzTx/>
                        <a:buFontTx/>
                        <a:buNone/>
                        <a:defRPr/>
                      </a:pPr>
                      <a:r>
                        <a:rPr lang="en-IN" sz="1600" b="1" dirty="0">
                          <a:effectLst/>
                          <a:latin typeface="Times New Roman" panose="02020603050405020304" pitchFamily="18" charset="0"/>
                          <a:ea typeface="+mn-ea"/>
                          <a:cs typeface="Times New Roman" panose="02020603050405020304" pitchFamily="18" charset="0"/>
                        </a:rPr>
                        <a:t>ENVIRONMENTAL</a:t>
                      </a:r>
                      <a:r>
                        <a:rPr lang="en-IN" sz="1600" b="1" baseline="0" dirty="0">
                          <a:effectLst/>
                          <a:latin typeface="Times New Roman" panose="02020603050405020304" pitchFamily="18" charset="0"/>
                          <a:ea typeface="+mn-ea"/>
                          <a:cs typeface="Times New Roman" panose="02020603050405020304" pitchFamily="18" charset="0"/>
                        </a:rPr>
                        <a:t> STUDIES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US" sz="1600" b="1" dirty="0" smtClean="0">
                          <a:effectLst/>
                          <a:latin typeface="Times New Roman" panose="02020603050405020304" pitchFamily="18" charset="0"/>
                          <a:ea typeface="Calibri" panose="020F0502020204030204" pitchFamily="34" charset="0"/>
                          <a:cs typeface="Times New Roman" panose="02020603050405020304" pitchFamily="18" charset="0"/>
                        </a:rPr>
                        <a:t>8-9</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312420">
                <a:tc>
                  <a:txBody>
                    <a:bodyPr/>
                    <a:lstStyle/>
                    <a:p>
                      <a:pPr marL="0" marR="0" lvl="0" indent="0" algn="ctr" defTabSz="685800" rtl="0" eaLnBrk="1" fontAlgn="auto" latinLnBrk="0" hangingPunct="1">
                        <a:lnSpc>
                          <a:spcPct val="115000"/>
                        </a:lnSpc>
                        <a:spcBef>
                          <a:spcPts val="0"/>
                        </a:spcBef>
                        <a:spcAft>
                          <a:spcPts val="0"/>
                        </a:spcAft>
                        <a:buClrTx/>
                        <a:buSzTx/>
                        <a:buFontTx/>
                        <a:buNone/>
                        <a:defRPr/>
                      </a:pPr>
                      <a:r>
                        <a:rPr lang="en-IN" sz="1600" b="1" dirty="0">
                          <a:effectLst/>
                          <a:latin typeface="Times New Roman" panose="02020603050405020304" pitchFamily="18" charset="0"/>
                          <a:cs typeface="Times New Roman" panose="02020603050405020304" pitchFamily="18" charset="0"/>
                        </a:rPr>
                        <a:t>GENERAL </a:t>
                      </a:r>
                      <a:r>
                        <a:rPr lang="en-IN" sz="1600" b="1" dirty="0" smtClean="0">
                          <a:effectLst/>
                          <a:latin typeface="Times New Roman" panose="02020603050405020304" pitchFamily="18" charset="0"/>
                          <a:cs typeface="Times New Roman" panose="02020603050405020304" pitchFamily="18" charset="0"/>
                        </a:rPr>
                        <a:t>KNOWLEDGE &amp; REASONING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US" sz="1600" b="1" dirty="0" smtClean="0">
                          <a:effectLst/>
                          <a:latin typeface="Times New Roman" panose="02020603050405020304" pitchFamily="18" charset="0"/>
                          <a:ea typeface="Calibri" panose="020F0502020204030204" pitchFamily="34" charset="0"/>
                          <a:cs typeface="Times New Roman" panose="02020603050405020304" pitchFamily="18" charset="0"/>
                        </a:rPr>
                        <a:t>9</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1785">
                <a:tc>
                  <a:txBody>
                    <a:bodyPr/>
                    <a:lstStyle/>
                    <a:p>
                      <a:pPr marL="0" marR="0" algn="ctr">
                        <a:lnSpc>
                          <a:spcPct val="115000"/>
                        </a:lnSpc>
                        <a:spcBef>
                          <a:spcPts val="0"/>
                        </a:spcBef>
                        <a:spcAft>
                          <a:spcPts val="0"/>
                        </a:spcAft>
                      </a:pPr>
                      <a:r>
                        <a:rPr lang="en-US" altLang="en-IN" sz="1600" b="1" dirty="0">
                          <a:effectLst/>
                          <a:latin typeface="Times New Roman" panose="02020603050405020304" pitchFamily="18" charset="0"/>
                          <a:cs typeface="Times New Roman" panose="02020603050405020304" pitchFamily="18" charset="0"/>
                        </a:rPr>
                        <a:t>ICT</a:t>
                      </a:r>
                      <a:endParaRPr lang="en-US" altLang="en-IN"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US" sz="1600" b="1" dirty="0" smtClean="0">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311785">
                <a:tc>
                  <a:txBody>
                    <a:bodyPr/>
                    <a:lstStyle/>
                    <a:p>
                      <a:pPr marL="0" marR="0" algn="ctr">
                        <a:lnSpc>
                          <a:spcPct val="115000"/>
                        </a:lnSpc>
                        <a:spcBef>
                          <a:spcPts val="0"/>
                        </a:spcBef>
                        <a:spcAft>
                          <a:spcPts val="0"/>
                        </a:spcAft>
                      </a:pPr>
                      <a:r>
                        <a:rPr lang="en-US" altLang="en-IN" sz="1600" b="1" dirty="0">
                          <a:effectLst/>
                          <a:latin typeface="Times New Roman" panose="02020603050405020304" pitchFamily="18" charset="0"/>
                          <a:cs typeface="Times New Roman" panose="02020603050405020304" pitchFamily="18" charset="0"/>
                        </a:rPr>
                        <a:t>ART &amp; CRAFT</a:t>
                      </a:r>
                      <a:endParaRPr lang="en-US" altLang="en-IN"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US" sz="1600" b="1"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1785">
                <a:tc gridSpan="2">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TERM  II  SYLLABUS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hMerge="1">
                  <a:tcPr/>
                </a:tc>
              </a:tr>
              <a:tr h="311785">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ENGLISH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smtClean="0">
                          <a:latin typeface="Times New Roman" panose="02020603050405020304" pitchFamily="18" charset="0"/>
                          <a:cs typeface="Times New Roman" panose="02020603050405020304" pitchFamily="18" charset="0"/>
                        </a:rPr>
                        <a:t>12</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311785">
                <a:tc>
                  <a:txBody>
                    <a:bodyPr/>
                    <a:lstStyle/>
                    <a:p>
                      <a:pPr marL="0" marR="0" algn="ctr">
                        <a:spcBef>
                          <a:spcPts val="0"/>
                        </a:spcBef>
                        <a:spcAft>
                          <a:spcPts val="0"/>
                        </a:spcAft>
                      </a:pPr>
                      <a:r>
                        <a:rPr lang="en-IN" sz="1600" b="1" dirty="0">
                          <a:effectLst/>
                          <a:latin typeface="Times New Roman" panose="02020603050405020304" pitchFamily="18" charset="0"/>
                          <a:cs typeface="Times New Roman" panose="02020603050405020304" pitchFamily="18" charset="0"/>
                        </a:rPr>
                        <a:t>HINDI</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smtClean="0">
                          <a:latin typeface="Times New Roman" panose="02020603050405020304" pitchFamily="18" charset="0"/>
                          <a:cs typeface="Times New Roman" panose="02020603050405020304" pitchFamily="18" charset="0"/>
                        </a:rPr>
                        <a:t>13</a:t>
                      </a:r>
                      <a:endParaRPr lang="en-US" sz="1600" b="1" dirty="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2420">
                <a:tc>
                  <a:txBody>
                    <a:bodyPr/>
                    <a:lstStyle/>
                    <a:p>
                      <a:pPr marL="0" marR="0" algn="ctr">
                        <a:spcBef>
                          <a:spcPts val="0"/>
                        </a:spcBef>
                        <a:spcAft>
                          <a:spcPts val="0"/>
                        </a:spcAft>
                      </a:pPr>
                      <a:r>
                        <a:rPr lang="en-IN" sz="1600" b="1" dirty="0">
                          <a:effectLst/>
                          <a:latin typeface="Times New Roman" panose="02020603050405020304" pitchFamily="18" charset="0"/>
                          <a:cs typeface="Times New Roman" panose="02020603050405020304" pitchFamily="18" charset="0"/>
                        </a:rPr>
                        <a:t>MATHS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smtClean="0">
                          <a:latin typeface="Times New Roman" panose="02020603050405020304" pitchFamily="18" charset="0"/>
                          <a:cs typeface="Times New Roman" panose="02020603050405020304" pitchFamily="18" charset="0"/>
                        </a:rPr>
                        <a:t>14</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311785">
                <a:tc>
                  <a:txBody>
                    <a:bodyPr/>
                    <a:lstStyle/>
                    <a:p>
                      <a:pPr marL="0" marR="0" lvl="0" indent="0" algn="ctr" defTabSz="914400" rtl="0" eaLnBrk="1" fontAlgn="auto" latinLnBrk="0" hangingPunct="1">
                        <a:lnSpc>
                          <a:spcPct val="115000"/>
                        </a:lnSpc>
                        <a:spcBef>
                          <a:spcPts val="0"/>
                        </a:spcBef>
                        <a:spcAft>
                          <a:spcPts val="0"/>
                        </a:spcAft>
                        <a:buClrTx/>
                        <a:buSzTx/>
                        <a:buFontTx/>
                        <a:buNone/>
                        <a:defRPr/>
                      </a:pPr>
                      <a:r>
                        <a:rPr lang="en-US" sz="1600" b="1" dirty="0">
                          <a:effectLst/>
                          <a:latin typeface="Times New Roman" panose="02020603050405020304" pitchFamily="18" charset="0"/>
                          <a:ea typeface="+mn-ea"/>
                          <a:cs typeface="Times New Roman" panose="02020603050405020304" pitchFamily="18" charset="0"/>
                        </a:rPr>
                        <a:t>ENVIRONMENTAL</a:t>
                      </a:r>
                      <a:r>
                        <a:rPr lang="en-US" sz="1600" b="1" baseline="0" dirty="0">
                          <a:effectLst/>
                          <a:latin typeface="Times New Roman" panose="02020603050405020304" pitchFamily="18" charset="0"/>
                          <a:ea typeface="+mn-ea"/>
                          <a:cs typeface="Times New Roman" panose="02020603050405020304" pitchFamily="18" charset="0"/>
                        </a:rPr>
                        <a:t> STUDIES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smtClean="0">
                          <a:latin typeface="Times New Roman" panose="02020603050405020304" pitchFamily="18" charset="0"/>
                          <a:cs typeface="Times New Roman" panose="02020603050405020304" pitchFamily="18" charset="0"/>
                        </a:rPr>
                        <a:t>14</a:t>
                      </a:r>
                      <a:endParaRPr lang="en-US" sz="1600" b="1" dirty="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1785">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GENERAL </a:t>
                      </a:r>
                      <a:r>
                        <a:rPr lang="en-IN" sz="1600" b="1" dirty="0" smtClean="0">
                          <a:effectLst/>
                          <a:latin typeface="Times New Roman" panose="02020603050405020304" pitchFamily="18" charset="0"/>
                          <a:cs typeface="Times New Roman" panose="02020603050405020304" pitchFamily="18" charset="0"/>
                        </a:rPr>
                        <a:t>KNOWLEDGE &amp; REASONING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smtClean="0">
                          <a:latin typeface="Times New Roman" panose="02020603050405020304" pitchFamily="18" charset="0"/>
                          <a:cs typeface="Times New Roman" panose="02020603050405020304" pitchFamily="18" charset="0"/>
                        </a:rPr>
                        <a:t>15</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311785">
                <a:tc>
                  <a:txBody>
                    <a:bodyPr/>
                    <a:lstStyle/>
                    <a:p>
                      <a:pPr marL="0" marR="0" algn="ctr">
                        <a:lnSpc>
                          <a:spcPct val="115000"/>
                        </a:lnSpc>
                        <a:spcBef>
                          <a:spcPts val="0"/>
                        </a:spcBef>
                        <a:spcAft>
                          <a:spcPts val="0"/>
                        </a:spcAft>
                      </a:pPr>
                      <a:r>
                        <a:rPr lang="en-US" altLang="en-IN" sz="1600" b="1">
                          <a:effectLst/>
                          <a:latin typeface="Times New Roman" panose="02020603050405020304" pitchFamily="18" charset="0"/>
                          <a:cs typeface="Times New Roman" panose="02020603050405020304" pitchFamily="18" charset="0"/>
                        </a:rPr>
                        <a:t>ICT</a:t>
                      </a:r>
                      <a:endParaRPr lang="en-US" altLang="en-IN"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smtClean="0">
                          <a:latin typeface="Times New Roman" panose="02020603050405020304" pitchFamily="18" charset="0"/>
                          <a:cs typeface="Times New Roman" panose="02020603050405020304" pitchFamily="18" charset="0"/>
                        </a:rPr>
                        <a:t>15</a:t>
                      </a:r>
                      <a:endParaRPr lang="en-US" sz="1600" b="1" dirty="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1150">
                <a:tc>
                  <a:txBody>
                    <a:bodyPr/>
                    <a:lstStyle/>
                    <a:p>
                      <a:pPr marL="0" marR="0" algn="ctr">
                        <a:lnSpc>
                          <a:spcPct val="115000"/>
                        </a:lnSpc>
                        <a:spcBef>
                          <a:spcPts val="0"/>
                        </a:spcBef>
                        <a:spcAft>
                          <a:spcPts val="0"/>
                        </a:spcAft>
                      </a:pPr>
                      <a:r>
                        <a:rPr lang="en-US" altLang="en-IN" sz="1600" b="1" dirty="0">
                          <a:effectLst/>
                          <a:latin typeface="Times New Roman" panose="02020603050405020304" pitchFamily="18" charset="0"/>
                          <a:cs typeface="Times New Roman" panose="02020603050405020304" pitchFamily="18" charset="0"/>
                        </a:rPr>
                        <a:t>ART &amp; CRAFT</a:t>
                      </a:r>
                      <a:endParaRPr lang="en-US" altLang="en-IN"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smtClean="0">
                          <a:latin typeface="Times New Roman" panose="02020603050405020304" pitchFamily="18" charset="0"/>
                          <a:cs typeface="Times New Roman" panose="02020603050405020304" pitchFamily="18" charset="0"/>
                        </a:rPr>
                        <a:t>16</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312420">
                <a:tc>
                  <a:txBody>
                    <a:bodyPr/>
                    <a:lstStyle/>
                    <a:p>
                      <a:pPr marL="0" marR="0" algn="ctr">
                        <a:lnSpc>
                          <a:spcPct val="115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TIME TABLE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smtClean="0">
                          <a:latin typeface="Times New Roman" panose="02020603050405020304" pitchFamily="18" charset="0"/>
                          <a:cs typeface="Times New Roman" panose="02020603050405020304" pitchFamily="18" charset="0"/>
                        </a:rPr>
                        <a:t>17</a:t>
                      </a:r>
                      <a:endParaRPr lang="en-US" sz="1600" b="1" dirty="0" smtClean="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1785">
                <a:tc>
                  <a:txBody>
                    <a:bodyPr/>
                    <a:lstStyle/>
                    <a:p>
                      <a:pPr marL="0" marR="0" algn="ctr">
                        <a:lnSpc>
                          <a:spcPct val="115000"/>
                        </a:lnSpc>
                        <a:spcBef>
                          <a:spcPts val="0"/>
                        </a:spcBef>
                        <a:spcAft>
                          <a:spcPts val="0"/>
                        </a:spcAft>
                      </a:pPr>
                      <a:r>
                        <a:rPr lang="en-US" sz="1600" b="1" dirty="0" smtClean="0">
                          <a:effectLst/>
                          <a:latin typeface="Times New Roman" panose="02020603050405020304" pitchFamily="18" charset="0"/>
                          <a:ea typeface="Calibri" panose="020F0502020204030204" pitchFamily="34" charset="0"/>
                          <a:cs typeface="Times New Roman" panose="02020603050405020304" pitchFamily="18" charset="0"/>
                        </a:rPr>
                        <a:t>ACADEMIC CALENDAR</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smtClean="0">
                          <a:latin typeface="Times New Roman" panose="02020603050405020304" pitchFamily="18" charset="0"/>
                          <a:cs typeface="Times New Roman" panose="02020603050405020304" pitchFamily="18" charset="0"/>
                        </a:rPr>
                        <a:t>18-19</a:t>
                      </a:r>
                      <a:endParaRPr lang="en-US" sz="1600" b="1" dirty="0" smtClean="0">
                        <a:latin typeface="Times New Roman" panose="02020603050405020304" pitchFamily="18" charset="0"/>
                        <a:cs typeface="Times New Roman" panose="02020603050405020304" pitchFamily="18" charset="0"/>
                      </a:endParaRPr>
                    </a:p>
                  </a:txBody>
                  <a:tcPr marL="57790" marR="57790" marT="0" marB="0" anchor="ctr"/>
                </a:tc>
              </a:tr>
              <a:tr h="311785">
                <a:tc>
                  <a:txBody>
                    <a:bodyPr/>
                    <a:lstStyle/>
                    <a:p>
                      <a:pPr marL="0" marR="0" algn="ctr">
                        <a:lnSpc>
                          <a:spcPct val="115000"/>
                        </a:lnSpc>
                        <a:spcBef>
                          <a:spcPts val="0"/>
                        </a:spcBef>
                        <a:spcAft>
                          <a:spcPts val="0"/>
                        </a:spcAft>
                      </a:pPr>
                      <a:r>
                        <a:rPr lang="en-US" sz="1600" dirty="0" smtClean="0">
                          <a:solidFill>
                            <a:schemeClr val="tx1"/>
                          </a:solidFill>
                          <a:effectLst/>
                          <a:latin typeface="Times New Roman" panose="02020603050405020304" pitchFamily="18" charset="0"/>
                          <a:cs typeface="Times New Roman" panose="02020603050405020304" pitchFamily="18" charset="0"/>
                        </a:rPr>
                        <a:t>CO SCHOLASTIC ACTIVITIES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smtClean="0">
                          <a:latin typeface="Times New Roman" panose="02020603050405020304" pitchFamily="18" charset="0"/>
                          <a:cs typeface="Times New Roman" panose="02020603050405020304" pitchFamily="18" charset="0"/>
                        </a:rPr>
                        <a:t>20</a:t>
                      </a:r>
                      <a:endParaRPr lang="en-US" sz="1600" b="1" dirty="0" smtClean="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1785">
                <a:tc>
                  <a:txBody>
                    <a:bodyPr/>
                    <a:lstStyle/>
                    <a:p>
                      <a:pPr marL="0" marR="0" algn="ctr">
                        <a:lnSpc>
                          <a:spcPct val="115000"/>
                        </a:lnSpc>
                        <a:spcBef>
                          <a:spcPts val="0"/>
                        </a:spcBef>
                        <a:spcAft>
                          <a:spcPts val="0"/>
                        </a:spcAft>
                        <a:buNone/>
                      </a:pPr>
                      <a:r>
                        <a:rPr lang="en-US" sz="1600" b="1" dirty="0" smtClean="0">
                          <a:effectLst/>
                          <a:latin typeface="Times New Roman" panose="02020603050405020304" pitchFamily="18" charset="0"/>
                          <a:ea typeface="Calibri" panose="020F0502020204030204" pitchFamily="34" charset="0"/>
                          <a:cs typeface="Times New Roman" panose="02020603050405020304" pitchFamily="18" charset="0"/>
                        </a:rPr>
                        <a:t>LIST OF HOLIDAYS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buNone/>
                      </a:pPr>
                      <a:r>
                        <a:rPr lang="en-US" sz="1600" b="1" dirty="0" smtClean="0">
                          <a:latin typeface="Times New Roman" panose="02020603050405020304" pitchFamily="18" charset="0"/>
                          <a:cs typeface="Times New Roman" panose="02020603050405020304" pitchFamily="18" charset="0"/>
                        </a:rPr>
                        <a:t>21</a:t>
                      </a:r>
                      <a:endParaRPr lang="en-US" sz="1600" b="1" dirty="0" smtClean="0">
                        <a:latin typeface="Times New Roman" panose="02020603050405020304" pitchFamily="18" charset="0"/>
                        <a:cs typeface="Times New Roman" panose="02020603050405020304" pitchFamily="18" charset="0"/>
                      </a:endParaRPr>
                    </a:p>
                  </a:txBody>
                  <a:tcPr marL="57790" marR="57790" marT="0" marB="0" anchor="ct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0" y="0"/>
            <a:ext cx="6847674" cy="9906000"/>
          </a:xfrm>
          <a:prstGeom prst="rect">
            <a:avLst/>
          </a:prstGeom>
          <a:noFill/>
        </p:spPr>
      </p:pic>
      <p:sp>
        <p:nvSpPr>
          <p:cNvPr id="1048591" name="Rectangle 2"/>
          <p:cNvSpPr/>
          <p:nvPr/>
        </p:nvSpPr>
        <p:spPr>
          <a:xfrm>
            <a:off x="368935" y="361950"/>
            <a:ext cx="6092825" cy="521970"/>
          </a:xfrm>
          <a:prstGeom prst="rect">
            <a:avLst/>
          </a:prstGeom>
          <a:noFill/>
        </p:spPr>
        <p:txBody>
          <a:bodyPr wrap="square" lIns="91440" tIns="45720" rIns="91440" bIns="45720">
            <a:spAutoFit/>
          </a:bodyPr>
          <a:lstStyle/>
          <a:p>
            <a:pPr algn="ctr"/>
            <a:r>
              <a:rPr lang="en-US" sz="2800" b="1" dirty="0">
                <a:ln w="12700" cmpd="sng">
                  <a:solidFill>
                    <a:schemeClr val="accent2">
                      <a:lumMod val="40000"/>
                      <a:lumOff val="60000"/>
                    </a:schemeClr>
                  </a:solidFill>
                  <a:prstDash val="solid"/>
                </a:ln>
                <a:latin typeface="Cooper Black" panose="0208090404030B020404" pitchFamily="18" charset="0"/>
              </a:rPr>
              <a:t>OBJECTIVE &amp; ENRICHMENTS</a:t>
            </a:r>
            <a:endParaRPr lang="en-US" sz="2800" b="1" cap="none" spc="0" dirty="0">
              <a:ln w="12700" cmpd="sng">
                <a:solidFill>
                  <a:schemeClr val="accent2">
                    <a:lumMod val="40000"/>
                    <a:lumOff val="60000"/>
                  </a:schemeClr>
                </a:solidFill>
                <a:prstDash val="solid"/>
              </a:ln>
              <a:effectLst/>
              <a:latin typeface="Cooper Black" panose="0208090404030B020404" pitchFamily="18" charset="0"/>
            </a:endParaRPr>
          </a:p>
        </p:txBody>
      </p:sp>
      <p:sp>
        <p:nvSpPr>
          <p:cNvPr id="1048593" name="Rectangle 5"/>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594" name="TextBox 1"/>
          <p:cNvSpPr txBox="1"/>
          <p:nvPr/>
        </p:nvSpPr>
        <p:spPr>
          <a:xfrm>
            <a:off x="3325086" y="9545780"/>
            <a:ext cx="301686" cy="369332"/>
          </a:xfrm>
          <a:prstGeom prst="rect">
            <a:avLst/>
          </a:prstGeom>
          <a:noFill/>
        </p:spPr>
        <p:txBody>
          <a:bodyPr wrap="none" rtlCol="0">
            <a:spAutoFit/>
          </a:bodyPr>
          <a:lstStyle/>
          <a:p>
            <a:r>
              <a:rPr lang="en-US" dirty="0"/>
              <a:t>1</a:t>
            </a:r>
            <a:endParaRPr lang="en-US" dirty="0"/>
          </a:p>
        </p:txBody>
      </p:sp>
      <p:sp>
        <p:nvSpPr>
          <p:cNvPr id="7" name="TextBox 3"/>
          <p:cNvSpPr txBox="1"/>
          <p:nvPr/>
        </p:nvSpPr>
        <p:spPr>
          <a:xfrm>
            <a:off x="499999" y="922305"/>
            <a:ext cx="5961888" cy="9817100"/>
          </a:xfrm>
          <a:prstGeom prst="rect">
            <a:avLst/>
          </a:prstGeom>
          <a:noFill/>
        </p:spPr>
        <p:txBody>
          <a:bodyPr wrap="square" rtlCol="0">
            <a:spAutoFit/>
          </a:bodyPr>
          <a:lstStyle/>
          <a:p>
            <a:pPr marL="0" marR="0" algn="just">
              <a:spcBef>
                <a:spcPts val="0"/>
              </a:spcBef>
              <a:spcAft>
                <a:spcPts val="0"/>
              </a:spcAft>
              <a:buClrTx/>
              <a:buSzTx/>
              <a:buFontTx/>
            </a:pPr>
            <a:r>
              <a:rPr lang="en-US" sz="1600" dirty="0">
                <a:effectLst/>
                <a:latin typeface="Times New Roman" panose="02020603050405020304" pitchFamily="18" charset="0"/>
                <a:ea typeface="Times New Roman" panose="02020603050405020304" pitchFamily="18" charset="0"/>
                <a:cs typeface="Mangal" panose="02040503050203030202" pitchFamily="18" charset="0"/>
              </a:rPr>
              <a:t>The given academic planner is a school docket designed to help students stay organized, track projects, and exams, follow class schedules, meet deadlines, take notes &amp; more. It increases the students’ accountability to the commitment planned as well as provides them with a structure that contributes to their success.</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b="1" dirty="0">
                <a:effectLst/>
                <a:latin typeface="Times New Roman" panose="02020603050405020304" pitchFamily="18" charset="0"/>
                <a:ea typeface="Times New Roman" panose="02020603050405020304" pitchFamily="18" charset="0"/>
                <a:cs typeface="Mangal" panose="02040503050203030202" pitchFamily="18" charset="0"/>
              </a:rPr>
              <a:t>Notebooks Assessment:</a:t>
            </a:r>
            <a:r>
              <a:rPr lang="en-US" dirty="0">
                <a:effectLst/>
                <a:latin typeface="Times New Roman" panose="02020603050405020304" pitchFamily="18" charset="0"/>
                <a:ea typeface="Times New Roman" panose="02020603050405020304" pitchFamily="18" charset="0"/>
                <a:cs typeface="Mangal" panose="02040503050203030202" pitchFamily="18" charset="0"/>
              </a:rPr>
              <a:t> </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Handwriting and Notebooks maintenance reflects one's working habits and personality. Therefore, Subject wise notebooks assessment is carried out by subject teachers in each term and weightage is added to the terminal result. The various parameters for the evaluation include handwriting, index, work completion, work submission, follow up of remarks given and maintenance of notebooks.</a:t>
            </a: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b="1" dirty="0">
                <a:effectLst/>
                <a:latin typeface="Times New Roman" panose="02020603050405020304" pitchFamily="18" charset="0"/>
                <a:ea typeface="Times New Roman" panose="02020603050405020304" pitchFamily="18" charset="0"/>
                <a:cs typeface="Mangal" panose="02040503050203030202" pitchFamily="18" charset="0"/>
              </a:rPr>
              <a:t>Inspections:</a:t>
            </a:r>
            <a:r>
              <a:rPr lang="en-US" dirty="0">
                <a:effectLst/>
                <a:latin typeface="Times New Roman" panose="02020603050405020304" pitchFamily="18" charset="0"/>
                <a:ea typeface="Times New Roman" panose="02020603050405020304" pitchFamily="18" charset="0"/>
                <a:cs typeface="Mangal" panose="02040503050203030202" pitchFamily="18" charset="0"/>
              </a:rPr>
              <a:t> </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In order to inculcate good working habits among the students regular inspections are carried out by the school which include uniforms, bags, notebooks.</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dirty="0">
                <a:effectLst/>
                <a:latin typeface="Times New Roman" panose="02020603050405020304" pitchFamily="18" charset="0"/>
                <a:ea typeface="Times New Roman" panose="02020603050405020304" pitchFamily="18" charset="0"/>
                <a:cs typeface="Mangal" panose="02040503050203030202" pitchFamily="18" charset="0"/>
              </a:rPr>
              <a:t> </a:t>
            </a:r>
            <a:endParaRPr lang="en-US"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buClrTx/>
              <a:buSzTx/>
              <a:buFontTx/>
            </a:pPr>
            <a:r>
              <a:rPr lang="en-US" b="1" dirty="0">
                <a:effectLst/>
                <a:latin typeface="Times New Roman" panose="02020603050405020304" pitchFamily="18" charset="0"/>
                <a:ea typeface="Times New Roman" panose="02020603050405020304" pitchFamily="18" charset="0"/>
                <a:cs typeface="Mangal" panose="02040503050203030202" pitchFamily="18" charset="0"/>
              </a:rPr>
              <a:t>ASL(Assessment of Speaking and Listening):</a:t>
            </a:r>
            <a:r>
              <a:rPr lang="en-US" dirty="0">
                <a:effectLst/>
                <a:latin typeface="Times New Roman" panose="02020603050405020304" pitchFamily="18" charset="0"/>
                <a:ea typeface="Times New Roman" panose="02020603050405020304" pitchFamily="18" charset="0"/>
                <a:cs typeface="Mangal" panose="02040503050203030202" pitchFamily="18" charset="0"/>
              </a:rPr>
              <a:t> </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To enhance Linguistic skills among the students, assessment of speaking and listening skills is carried out by the subject teachers in each term in the form of quiz, extempore, debates, discussions, storytelling and presentation.</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smtClean="0">
              <a:effectLst/>
              <a:latin typeface="Times New Roman" panose="02020603050405020304" pitchFamily="18" charset="0"/>
              <a:ea typeface="Times New Roman" panose="02020603050405020304" pitchFamily="18" charset="0"/>
              <a:cs typeface="Mangal" panose="02040503050203030202" pitchFamily="18" charset="0"/>
            </a:endParaRPr>
          </a:p>
          <a:p>
            <a:pPr algn="just"/>
            <a:r>
              <a:rPr lang="en-US" sz="1600" b="1" dirty="0">
                <a:latin typeface="Times New Roman" panose="02020603050405020304" pitchFamily="18" charset="0"/>
                <a:ea typeface="Times New Roman" panose="02020603050405020304" pitchFamily="18" charset="0"/>
                <a:cs typeface="Times New Roman" panose="02020603050405020304" pitchFamily="18" charset="0"/>
              </a:rPr>
              <a:t>Teaching Methodologies For Practical Learning: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To develop skills, knowledge and understanding level of the learners , school uses the different teaching methodologies in order to improve practical learning of all the students. Teachers use demonstration, role – play, field trips, group discussions, audio - visual aids etc. for the better outcome.</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ea typeface="Times New Roman" panose="02020603050405020304" pitchFamily="18" charset="0"/>
                <a:cs typeface="Mangal" panose="02040503050203030202" pitchFamily="18" charset="0"/>
                <a:sym typeface="+mn-ea"/>
              </a:rPr>
              <a:t>Olympiads:</a:t>
            </a:r>
            <a:r>
              <a:rPr lang="en-US" sz="1600" dirty="0">
                <a:latin typeface="Times New Roman" panose="02020603050405020304" pitchFamily="18" charset="0"/>
                <a:ea typeface="Times New Roman" panose="02020603050405020304" pitchFamily="18" charset="0"/>
                <a:cs typeface="Mangal" panose="02040503050203030202" pitchFamily="18" charset="0"/>
                <a:sym typeface="+mn-ea"/>
              </a:rPr>
              <a:t> For Better academic exposure, students are given the </a:t>
            </a:r>
            <a:r>
              <a:rPr lang="en-US" sz="1600" dirty="0" smtClean="0">
                <a:latin typeface="Times New Roman" panose="02020603050405020304" pitchFamily="18" charset="0"/>
                <a:ea typeface="Times New Roman" panose="02020603050405020304" pitchFamily="18" charset="0"/>
                <a:cs typeface="Mangal" panose="02040503050203030202" pitchFamily="18" charset="0"/>
                <a:sym typeface="+mn-ea"/>
              </a:rPr>
              <a:t>opportunity </a:t>
            </a:r>
            <a:r>
              <a:rPr lang="en-US" sz="1600" dirty="0">
                <a:latin typeface="Times New Roman" panose="02020603050405020304" pitchFamily="18" charset="0"/>
                <a:ea typeface="Times New Roman" panose="02020603050405020304" pitchFamily="18" charset="0"/>
                <a:cs typeface="Mangal" panose="02040503050203030202" pitchFamily="18" charset="0"/>
                <a:sym typeface="+mn-ea"/>
              </a:rPr>
              <a:t>to showcase their talent through various competitive exams like Olympiads.</a:t>
            </a:r>
            <a:endParaRPr lang="en-US" sz="1600" dirty="0">
              <a:latin typeface="Times New Roman" panose="02020603050405020304" pitchFamily="18" charset="0"/>
              <a:ea typeface="Times New Roman" panose="02020603050405020304" pitchFamily="18" charset="0"/>
              <a:cs typeface="Mangal" panose="02040503050203030202" pitchFamily="18" charset="0"/>
            </a:endParaRPr>
          </a:p>
          <a:p>
            <a:pPr algn="just"/>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sz="1600" dirty="0" smtClean="0">
                <a:effectLst/>
                <a:latin typeface="Times New Roman" panose="02020603050405020304" pitchFamily="18" charset="0"/>
                <a:ea typeface="Times New Roman" panose="02020603050405020304" pitchFamily="18" charset="0"/>
                <a:cs typeface="Mangal" panose="02040503050203030202" pitchFamily="18" charset="0"/>
              </a:rPr>
              <a:t>.</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0" y="0"/>
            <a:ext cx="6847674" cy="9906000"/>
          </a:xfrm>
          <a:prstGeom prst="rect">
            <a:avLst/>
          </a:prstGeom>
          <a:noFill/>
        </p:spPr>
      </p:pic>
      <p:sp>
        <p:nvSpPr>
          <p:cNvPr id="1048596" name="Rectangle 3"/>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597" name="TextBox 5"/>
          <p:cNvSpPr txBox="1"/>
          <p:nvPr/>
        </p:nvSpPr>
        <p:spPr>
          <a:xfrm>
            <a:off x="3325086" y="9545780"/>
            <a:ext cx="301686" cy="369332"/>
          </a:xfrm>
          <a:prstGeom prst="rect">
            <a:avLst/>
          </a:prstGeom>
          <a:noFill/>
        </p:spPr>
        <p:txBody>
          <a:bodyPr wrap="none" rtlCol="0">
            <a:spAutoFit/>
          </a:bodyPr>
          <a:lstStyle/>
          <a:p>
            <a:r>
              <a:rPr lang="en-US" dirty="0"/>
              <a:t>2</a:t>
            </a:r>
            <a:endParaRPr lang="en-US" dirty="0"/>
          </a:p>
        </p:txBody>
      </p:sp>
      <p:sp>
        <p:nvSpPr>
          <p:cNvPr id="7" name="TextBox 2"/>
          <p:cNvSpPr txBox="1"/>
          <p:nvPr/>
        </p:nvSpPr>
        <p:spPr>
          <a:xfrm>
            <a:off x="357461" y="7126"/>
            <a:ext cx="6023462" cy="9201785"/>
          </a:xfrm>
          <a:prstGeom prst="rect">
            <a:avLst/>
          </a:prstGeom>
          <a:noFill/>
        </p:spPr>
        <p:txBody>
          <a:bodyPr wrap="square" rtlCol="0" anchor="ctr">
            <a:spAutoFit/>
          </a:bodyPr>
          <a:lstStyle/>
          <a:p>
            <a:pPr marL="0" marR="0" algn="just">
              <a:spcBef>
                <a:spcPts val="0"/>
              </a:spcBef>
              <a:spcAft>
                <a:spcPts val="0"/>
              </a:spcAft>
            </a:pPr>
            <a:endParaRPr lang="en-US" sz="1600" b="1" dirty="0" smtClean="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sz="1600" b="1" dirty="0" smtClean="0">
                <a:effectLst/>
                <a:latin typeface="Times New Roman" panose="02020603050405020304" pitchFamily="18" charset="0"/>
                <a:ea typeface="Times New Roman" panose="02020603050405020304" pitchFamily="18" charset="0"/>
                <a:cs typeface="Mangal" panose="02040503050203030202" pitchFamily="18" charset="0"/>
              </a:rPr>
              <a:t>Student </a:t>
            </a:r>
            <a:r>
              <a:rPr lang="en-US" sz="1600" b="1" dirty="0">
                <a:effectLst/>
                <a:latin typeface="Times New Roman" panose="02020603050405020304" pitchFamily="18" charset="0"/>
                <a:ea typeface="Times New Roman" panose="02020603050405020304" pitchFamily="18" charset="0"/>
                <a:cs typeface="Mangal" panose="02040503050203030202" pitchFamily="18" charset="0"/>
              </a:rPr>
              <a:t>Council &amp; Investiture Ceremony: </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The Student Council</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sz="1600" dirty="0">
                <a:effectLst/>
                <a:latin typeface="Times New Roman" panose="02020603050405020304" pitchFamily="18" charset="0"/>
                <a:ea typeface="Times New Roman" panose="02020603050405020304" pitchFamily="18" charset="0"/>
                <a:cs typeface="Mangal" panose="02040503050203030202" pitchFamily="18" charset="0"/>
              </a:rPr>
              <a:t>helps share ideas, interests &amp; concern with teachers &amp; school principal. Realizing better sense of duty and </a:t>
            </a:r>
            <a:r>
              <a:rPr lang="en-US" sz="1600" dirty="0" err="1">
                <a:effectLst/>
                <a:latin typeface="Times New Roman" panose="02020603050405020304" pitchFamily="18" charset="0"/>
                <a:ea typeface="Times New Roman" panose="02020603050405020304" pitchFamily="18" charset="0"/>
                <a:cs typeface="Mangal" panose="02040503050203030202" pitchFamily="18" charset="0"/>
              </a:rPr>
              <a:t>honour</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 and to develop leadership qualities. Students are encouraged to be the part of it and allocated with the duties in investiture ceremony. Students are selected for junior and senior cabinet depending upon their </a:t>
            </a:r>
            <a:r>
              <a:rPr lang="en-US" sz="1600" dirty="0" err="1">
                <a:effectLst/>
                <a:latin typeface="Times New Roman" panose="02020603050405020304" pitchFamily="18" charset="0"/>
                <a:ea typeface="Times New Roman" panose="02020603050405020304" pitchFamily="18" charset="0"/>
                <a:cs typeface="Mangal" panose="02040503050203030202" pitchFamily="18" charset="0"/>
              </a:rPr>
              <a:t>calibre</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 and other qualities to take care of the discipline and other academic possibilities.</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sz="1600" b="1" dirty="0">
                <a:latin typeface="Times New Roman" panose="02020603050405020304" pitchFamily="18" charset="0"/>
              </a:rPr>
              <a:t>Activity Oriented Curriculum:</a:t>
            </a:r>
            <a:endParaRPr lang="en-US" sz="1600" b="1" dirty="0">
              <a:latin typeface="Times New Roman" panose="02020603050405020304" pitchFamily="18" charset="0"/>
            </a:endParaRPr>
          </a:p>
          <a:p>
            <a:pPr marL="228600" marR="0" indent="-228600" algn="just">
              <a:spcBef>
                <a:spcPts val="0"/>
              </a:spcBef>
              <a:spcAft>
                <a:spcPts val="0"/>
              </a:spcAft>
              <a:buFont typeface="+mj-lt"/>
              <a:buAutoNum type="arabicPeriod"/>
            </a:pPr>
            <a:r>
              <a:rPr lang="en-US" sz="1600" b="1" dirty="0">
                <a:latin typeface="Times New Roman" panose="02020603050405020304" pitchFamily="18" charset="0"/>
                <a:ea typeface="Times New Roman" panose="02020603050405020304" pitchFamily="18" charset="0"/>
                <a:cs typeface="Mangal" panose="02040503050203030202" pitchFamily="18" charset="0"/>
              </a:rPr>
              <a:t>Scholastic and Co- Scholastic Activities: </a:t>
            </a:r>
            <a:r>
              <a:rPr lang="en-US" sz="1600" dirty="0">
                <a:latin typeface="Times New Roman" panose="02020603050405020304" pitchFamily="18" charset="0"/>
                <a:ea typeface="Times New Roman" panose="02020603050405020304" pitchFamily="18" charset="0"/>
                <a:cs typeface="Mangal" panose="02040503050203030202" pitchFamily="18" charset="0"/>
              </a:rPr>
              <a:t>To supplement the academic  curriculum and help in learning by doing school conducts co-curricular activities along with scholastic on regular basis in order to develop problem solving , reasoning and other collaborative abilities.</a:t>
            </a:r>
            <a:endParaRPr lang="en-US" sz="1600" dirty="0">
              <a:latin typeface="Times New Roman" panose="02020603050405020304" pitchFamily="18" charset="0"/>
              <a:ea typeface="Times New Roman" panose="02020603050405020304" pitchFamily="18" charset="0"/>
              <a:cs typeface="Mangal" panose="02040503050203030202" pitchFamily="18" charset="0"/>
            </a:endParaRPr>
          </a:p>
          <a:p>
            <a:pPr marL="228600" marR="0" indent="-228600" algn="just">
              <a:spcBef>
                <a:spcPts val="0"/>
              </a:spcBef>
              <a:spcAft>
                <a:spcPts val="0"/>
              </a:spcAft>
              <a:buFont typeface="+mj-lt"/>
              <a:buAutoNum type="arabicPeriod"/>
            </a:pPr>
            <a:endParaRPr lang="en-US" sz="1600" dirty="0">
              <a:latin typeface="Times New Roman" panose="02020603050405020304" pitchFamily="18" charset="0"/>
              <a:ea typeface="Times New Roman" panose="02020603050405020304" pitchFamily="18" charset="0"/>
              <a:cs typeface="Mangal" panose="02040503050203030202" pitchFamily="18" charset="0"/>
            </a:endParaRPr>
          </a:p>
          <a:p>
            <a:pPr marL="228600" marR="0" indent="-228600" algn="just">
              <a:spcBef>
                <a:spcPts val="0"/>
              </a:spcBef>
              <a:spcAft>
                <a:spcPts val="0"/>
              </a:spcAft>
              <a:buFont typeface="+mj-lt"/>
              <a:buAutoNum type="arabicPeriod"/>
            </a:pPr>
            <a:r>
              <a:rPr lang="en-US" sz="1600" b="1" dirty="0">
                <a:latin typeface="Times New Roman" panose="02020603050405020304" pitchFamily="18" charset="0"/>
              </a:rPr>
              <a:t>Inter-School Activities: </a:t>
            </a:r>
            <a:r>
              <a:rPr lang="en-US" sz="1600" dirty="0">
                <a:latin typeface="Times New Roman" panose="02020603050405020304" pitchFamily="18" charset="0"/>
              </a:rPr>
              <a:t>To teach  team work and to enhance social and emotional learning, </a:t>
            </a:r>
            <a:r>
              <a:rPr lang="en-US" sz="1600" dirty="0" smtClean="0">
                <a:latin typeface="Times New Roman" panose="02020603050405020304" pitchFamily="18" charset="0"/>
              </a:rPr>
              <a:t>SDHPS </a:t>
            </a:r>
            <a:r>
              <a:rPr lang="en-US" sz="1600" dirty="0">
                <a:latin typeface="Times New Roman" panose="02020603050405020304" pitchFamily="18" charset="0"/>
              </a:rPr>
              <a:t>gives </a:t>
            </a:r>
            <a:r>
              <a:rPr lang="en-US" sz="1600" dirty="0" smtClean="0">
                <a:latin typeface="Times New Roman" panose="02020603050405020304" pitchFamily="18" charset="0"/>
              </a:rPr>
              <a:t>opportunity </a:t>
            </a:r>
            <a:r>
              <a:rPr lang="en-US" sz="1600" dirty="0">
                <a:latin typeface="Times New Roman" panose="02020603050405020304" pitchFamily="18" charset="0"/>
              </a:rPr>
              <a:t>to the students to participate in various inter-school activities. Through these activities students get a platform to showcase their hidden strength and skills.</a:t>
            </a:r>
            <a:endParaRPr lang="en-US" sz="1600" dirty="0">
              <a:latin typeface="Times New Roman" panose="02020603050405020304" pitchFamily="18" charset="0"/>
            </a:endParaRPr>
          </a:p>
          <a:p>
            <a:pPr marL="228600" marR="0" indent="-228600" algn="just">
              <a:spcBef>
                <a:spcPts val="0"/>
              </a:spcBef>
              <a:spcAft>
                <a:spcPts val="0"/>
              </a:spcAft>
              <a:buFont typeface="+mj-lt"/>
              <a:buAutoNum type="arabicPeriod"/>
            </a:pPr>
            <a:endParaRPr lang="en-US" sz="1600" dirty="0">
              <a:latin typeface="Times New Roman" panose="02020603050405020304" pitchFamily="18" charset="0"/>
            </a:endParaRPr>
          </a:p>
          <a:p>
            <a:pPr marL="228600" marR="0" indent="-228600" algn="just">
              <a:spcBef>
                <a:spcPts val="0"/>
              </a:spcBef>
              <a:spcAft>
                <a:spcPts val="0"/>
              </a:spcAft>
            </a:pPr>
            <a:r>
              <a:rPr lang="en-US" sz="1600" b="1" dirty="0">
                <a:latin typeface="Times New Roman" panose="02020603050405020304" pitchFamily="18" charset="0"/>
              </a:rPr>
              <a:t>3. Spatial Perception Skills (SPS): </a:t>
            </a:r>
            <a:r>
              <a:rPr lang="en-US" sz="1600" dirty="0">
                <a:latin typeface="Times New Roman" panose="02020603050405020304" pitchFamily="18" charset="0"/>
              </a:rPr>
              <a:t>Spatial Skills are high order skills such as problem solving, creative thinking &amp; reasoning which support the students to perform well academically and in day-to-day life as well.</a:t>
            </a:r>
            <a:endParaRPr lang="en-US" sz="1600" dirty="0">
              <a:latin typeface="Times New Roman" panose="02020603050405020304" pitchFamily="18" charset="0"/>
            </a:endParaRPr>
          </a:p>
          <a:p>
            <a:pPr marL="228600" marR="0" indent="-228600" algn="just">
              <a:spcBef>
                <a:spcPts val="0"/>
              </a:spcBef>
              <a:spcAft>
                <a:spcPts val="0"/>
              </a:spcAft>
            </a:pPr>
            <a:endParaRPr lang="en-US" sz="1600" dirty="0">
              <a:latin typeface="Times New Roman" panose="02020603050405020304" pitchFamily="18" charset="0"/>
            </a:endParaRPr>
          </a:p>
          <a:p>
            <a:pPr marL="228600" indent="-228600" algn="just"/>
            <a:r>
              <a:rPr lang="en-US" sz="1600" b="1" dirty="0">
                <a:latin typeface="Times New Roman" panose="02020603050405020304" pitchFamily="18" charset="0"/>
              </a:rPr>
              <a:t>4. </a:t>
            </a:r>
            <a:r>
              <a:rPr lang="en-US" altLang="en-US" sz="1600" b="1" dirty="0">
                <a:latin typeface="Times New Roman" panose="02020603050405020304" pitchFamily="18" charset="0"/>
                <a:sym typeface="+mn-ea"/>
              </a:rPr>
              <a:t>Subject Enrichment Activities:</a:t>
            </a:r>
            <a:r>
              <a:rPr lang="en-US" altLang="en-US" sz="1600" dirty="0">
                <a:latin typeface="Times New Roman" panose="02020603050405020304" pitchFamily="18" charset="0"/>
              </a:rPr>
              <a:t>To enhance students’ understanding and application of concepts beyond the regular curriculum, Subject Enrichment Activities are conducted as an integral part of the academic program. These activities focus on skill development and practical learning, ensuring a deeper grasp of subject-specific knowledge.</a:t>
            </a:r>
            <a:endParaRPr lang="en-US" altLang="en-US" sz="1600" dirty="0">
              <a:latin typeface="Times New Roman" panose="02020603050405020304" pitchFamily="18" charset="0"/>
            </a:endParaRPr>
          </a:p>
          <a:p>
            <a:pPr marL="228600" indent="-228600" algn="just"/>
            <a:r>
              <a:rPr lang="en-US" altLang="en-US" sz="1600" dirty="0">
                <a:latin typeface="Times New Roman" panose="02020603050405020304" pitchFamily="18" charset="0"/>
              </a:rPr>
              <a:t>Objectives of </a:t>
            </a:r>
            <a:r>
              <a:rPr lang="en-US" altLang="en-US" sz="1600" dirty="0">
                <a:latin typeface="Times New Roman" panose="02020603050405020304" pitchFamily="18" charset="0"/>
                <a:sym typeface="+mn-ea"/>
              </a:rPr>
              <a:t>Subject Enrichment Activities</a:t>
            </a:r>
            <a:endParaRPr lang="en-US" altLang="en-US" sz="1600" dirty="0">
              <a:latin typeface="Times New Roman" panose="02020603050405020304" pitchFamily="18" charset="0"/>
            </a:endParaRPr>
          </a:p>
          <a:p>
            <a:pPr marL="285750" indent="-285750" algn="just">
              <a:buFont typeface="Wingdings" panose="05000000000000000000" charset="0"/>
              <a:buChar char="Ø"/>
            </a:pPr>
            <a:r>
              <a:rPr lang="en-US" altLang="en-US" sz="1600" dirty="0">
                <a:latin typeface="Times New Roman" panose="02020603050405020304" pitchFamily="18" charset="0"/>
              </a:rPr>
              <a:t>Reinforce classroom learning through hands-on experiences</a:t>
            </a:r>
            <a:endParaRPr lang="en-US" altLang="en-US" sz="1600" dirty="0">
              <a:latin typeface="Times New Roman" panose="02020603050405020304" pitchFamily="18" charset="0"/>
            </a:endParaRPr>
          </a:p>
          <a:p>
            <a:pPr marL="285750" indent="-285750" algn="just">
              <a:buFont typeface="Wingdings" panose="05000000000000000000" charset="0"/>
              <a:buChar char="Ø"/>
            </a:pPr>
            <a:r>
              <a:rPr lang="en-US" altLang="en-US" sz="1600" dirty="0">
                <a:latin typeface="Times New Roman" panose="02020603050405020304" pitchFamily="18" charset="0"/>
              </a:rPr>
              <a:t>Foster creativity, critical thinking, and problem-solving skills</a:t>
            </a:r>
            <a:endParaRPr lang="en-US" altLang="en-US" sz="1600" dirty="0">
              <a:latin typeface="Times New Roman" panose="02020603050405020304" pitchFamily="18" charset="0"/>
            </a:endParaRPr>
          </a:p>
          <a:p>
            <a:pPr marL="285750" indent="-285750" algn="just">
              <a:buFont typeface="Wingdings" panose="05000000000000000000" charset="0"/>
              <a:buChar char="Ø"/>
            </a:pPr>
            <a:r>
              <a:rPr lang="en-US" altLang="en-US" sz="1600" dirty="0">
                <a:latin typeface="Times New Roman" panose="02020603050405020304" pitchFamily="18" charset="0"/>
              </a:rPr>
              <a:t>Enhance linguistic, mathematical, scientific, and artistic abilities</a:t>
            </a:r>
            <a:endParaRPr lang="en-US" altLang="en-US" sz="1600" dirty="0">
              <a:latin typeface="Times New Roman" panose="02020603050405020304" pitchFamily="18" charset="0"/>
            </a:endParaRPr>
          </a:p>
          <a:p>
            <a:pPr marL="285750" indent="-285750" algn="just">
              <a:buFont typeface="Wingdings" panose="05000000000000000000" charset="0"/>
              <a:buChar char="Ø"/>
            </a:pPr>
            <a:r>
              <a:rPr lang="en-US" altLang="en-US" sz="1600" dirty="0">
                <a:latin typeface="Times New Roman" panose="02020603050405020304" pitchFamily="18" charset="0"/>
              </a:rPr>
              <a:t>Encourage interactive and experiential learning</a:t>
            </a:r>
            <a:endParaRPr lang="en-US" altLang="en-US" sz="1600"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10326" y="0"/>
            <a:ext cx="6847674" cy="9906000"/>
          </a:xfrm>
          <a:prstGeom prst="rect">
            <a:avLst/>
          </a:prstGeom>
          <a:noFill/>
        </p:spPr>
      </p:pic>
      <p:sp>
        <p:nvSpPr>
          <p:cNvPr id="1048598" name="Scroll: Horizontal 2"/>
          <p:cNvSpPr/>
          <p:nvPr/>
        </p:nvSpPr>
        <p:spPr>
          <a:xfrm>
            <a:off x="774415" y="431798"/>
            <a:ext cx="4139644" cy="991415"/>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b="1" dirty="0">
                <a:solidFill>
                  <a:schemeClr val="tx1"/>
                </a:solidFill>
                <a:latin typeface="Times New Roman" panose="02020603050405020304" pitchFamily="18" charset="0"/>
                <a:cs typeface="Times New Roman" panose="02020603050405020304" pitchFamily="18" charset="0"/>
              </a:rPr>
              <a:t>EVALUATION CRITERIA</a:t>
            </a:r>
            <a:endParaRPr lang="en-US" sz="2400" b="1" dirty="0">
              <a:solidFill>
                <a:schemeClr val="tx1"/>
              </a:solidFill>
              <a:latin typeface="Times New Roman" panose="02020603050405020304" pitchFamily="18" charset="0"/>
              <a:cs typeface="Times New Roman" panose="02020603050405020304" pitchFamily="18" charset="0"/>
            </a:endParaRPr>
          </a:p>
        </p:txBody>
      </p:sp>
      <p:pic>
        <p:nvPicPr>
          <p:cNvPr id="2097158" name="Picture 2" descr="Text Background clipart - Student, Text, Line, transparent clip art"/>
          <p:cNvPicPr>
            <a:picLocks noChangeAspect="1" noChangeArrowheads="1"/>
          </p:cNvPicPr>
          <p:nvPr/>
        </p:nvPicPr>
        <p:blipFill rotWithShape="1">
          <a:blip r:embed="rId2"/>
          <a:srcRect l="19116" r="19494"/>
          <a:stretch>
            <a:fillRect/>
          </a:stretch>
        </p:blipFill>
        <p:spPr bwMode="auto">
          <a:xfrm>
            <a:off x="5038474" y="431994"/>
            <a:ext cx="1362373" cy="1282209"/>
          </a:xfrm>
          <a:prstGeom prst="rect">
            <a:avLst/>
          </a:prstGeom>
          <a:noFill/>
        </p:spPr>
      </p:pic>
      <p:sp>
        <p:nvSpPr>
          <p:cNvPr id="1048599" name="Rectangle 7"/>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00" name="TextBox 8"/>
          <p:cNvSpPr txBox="1"/>
          <p:nvPr/>
        </p:nvSpPr>
        <p:spPr>
          <a:xfrm>
            <a:off x="3325086" y="9545780"/>
            <a:ext cx="309880" cy="358140"/>
          </a:xfrm>
          <a:prstGeom prst="rect">
            <a:avLst/>
          </a:prstGeom>
          <a:noFill/>
        </p:spPr>
        <p:txBody>
          <a:bodyPr wrap="none" rtlCol="0">
            <a:spAutoFit/>
          </a:bodyPr>
          <a:lstStyle/>
          <a:p>
            <a:r>
              <a:rPr lang="en-US" dirty="0"/>
              <a:t>3</a:t>
            </a:r>
            <a:endParaRPr lang="en-US" dirty="0"/>
          </a:p>
        </p:txBody>
      </p:sp>
      <p:sp>
        <p:nvSpPr>
          <p:cNvPr id="1048601" name="TextBox 5"/>
          <p:cNvSpPr txBox="1"/>
          <p:nvPr/>
        </p:nvSpPr>
        <p:spPr>
          <a:xfrm>
            <a:off x="452120" y="1580515"/>
            <a:ext cx="6010910" cy="2061210"/>
          </a:xfrm>
          <a:prstGeom prst="rect">
            <a:avLst/>
          </a:prstGeom>
          <a:noFill/>
        </p:spPr>
        <p:txBody>
          <a:bodyPr wrap="square" rtlCol="0">
            <a:spAutoFit/>
          </a:bodyPr>
          <a:lstStyle/>
          <a:p>
            <a:pPr marL="0" marR="0" algn="just">
              <a:spcBef>
                <a:spcPts val="0"/>
              </a:spcBef>
              <a:spcAft>
                <a:spcPts val="0"/>
              </a:spcAft>
            </a:pP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Evaluation System is devised to develop the habit of regular and systematic working amongst the students. Objective Type / Applications based / short answer questions get due weightage in the question papers to make the </a:t>
            </a:r>
            <a:r>
              <a:rPr lang="en-US" altLang="en-IN" sz="1600" b="1" i="1" dirty="0">
                <a:effectLst/>
                <a:latin typeface="Times New Roman" panose="02020603050405020304" pitchFamily="18" charset="0"/>
                <a:ea typeface="Calibri" panose="020F0502020204030204" pitchFamily="34" charset="0"/>
                <a:cs typeface="Times New Roman" panose="02020603050405020304" pitchFamily="18" charset="0"/>
              </a:rPr>
              <a:t>assessment</a:t>
            </a: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 more reliable and comprehensive.</a:t>
            </a:r>
            <a:endParaRPr lang="en-US" sz="16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spcBef>
                <a:spcPts val="0"/>
              </a:spcBef>
              <a:spcAft>
                <a:spcPts val="0"/>
              </a:spcAft>
            </a:pP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In this regard besides various modes of continuous evaluation,</a:t>
            </a:r>
            <a:r>
              <a:rPr lang="en-US" altLang="en-IN" sz="1600" b="1" i="1" dirty="0">
                <a:effectLst/>
                <a:latin typeface="Times New Roman" panose="02020603050405020304" pitchFamily="18" charset="0"/>
                <a:ea typeface="Calibri" panose="020F0502020204030204" pitchFamily="34" charset="0"/>
                <a:cs typeface="Times New Roman" panose="02020603050405020304" pitchFamily="18" charset="0"/>
              </a:rPr>
              <a:t> periodic assessments </a:t>
            </a: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and terminal </a:t>
            </a:r>
            <a:r>
              <a:rPr lang="en-US" altLang="en-IN" sz="1600" b="1" i="1" dirty="0">
                <a:effectLst/>
                <a:latin typeface="Times New Roman" panose="02020603050405020304" pitchFamily="18" charset="0"/>
                <a:ea typeface="Calibri" panose="020F0502020204030204" pitchFamily="34" charset="0"/>
                <a:cs typeface="Times New Roman" panose="02020603050405020304" pitchFamily="18" charset="0"/>
              </a:rPr>
              <a:t>assessents</a:t>
            </a: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 are conducted as per the given probable schedule for students.</a:t>
            </a:r>
            <a:endParaRPr lang="en-US" sz="16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2" name="Table 1"/>
          <p:cNvGraphicFramePr/>
          <p:nvPr/>
        </p:nvGraphicFramePr>
        <p:xfrm>
          <a:off x="452120" y="3798951"/>
          <a:ext cx="6025515" cy="4660201"/>
        </p:xfrm>
        <a:graphic>
          <a:graphicData uri="http://schemas.openxmlformats.org/drawingml/2006/table">
            <a:tbl>
              <a:tblPr/>
              <a:tblGrid>
                <a:gridCol w="885190"/>
                <a:gridCol w="770255"/>
                <a:gridCol w="891540"/>
                <a:gridCol w="874395"/>
                <a:gridCol w="951230"/>
                <a:gridCol w="908050"/>
                <a:gridCol w="744855"/>
              </a:tblGrid>
              <a:tr h="866140">
                <a:tc rowSpan="4">
                  <a:txBody>
                    <a:bodyPr/>
                    <a:lstStyle/>
                    <a:p>
                      <a:pPr algn="ctr" fontAlgn="ctr"/>
                      <a:r>
                        <a:rPr sz="1600" b="1" i="0">
                          <a:solidFill>
                            <a:srgbClr val="000000"/>
                          </a:solidFill>
                          <a:latin typeface="Times New Roman" panose="02020603050405020304"/>
                          <a:ea typeface="Times New Roman" panose="02020603050405020304"/>
                        </a:rPr>
                        <a:t>TERM</a:t>
                      </a:r>
                      <a:r>
                        <a:rPr lang="en-US" sz="1600" b="1" i="0">
                          <a:solidFill>
                            <a:srgbClr val="000000"/>
                          </a:solidFill>
                          <a:latin typeface="Times New Roman" panose="02020603050405020304"/>
                          <a:ea typeface="Times New Roman" panose="02020603050405020304"/>
                        </a:rPr>
                        <a:t>-</a:t>
                      </a:r>
                      <a:r>
                        <a:rPr sz="1600" b="1" i="0">
                          <a:solidFill>
                            <a:srgbClr val="000000"/>
                          </a:solidFill>
                          <a:latin typeface="Times New Roman" panose="02020603050405020304"/>
                          <a:ea typeface="Times New Roman" panose="02020603050405020304"/>
                        </a:rPr>
                        <a:t>1</a:t>
                      </a:r>
                      <a:endParaRPr sz="16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l" fontAlgn="b"/>
                      <a:endParaRPr sz="1000" b="0" i="0">
                        <a:solidFill>
                          <a:srgbClr val="000000"/>
                        </a:solidFill>
                        <a:latin typeface="Calibri" panose="020F0502020204030204"/>
                        <a:ea typeface="Calibri" panose="020F0502020204030204"/>
                      </a:endParaRPr>
                    </a:p>
                  </a:txBody>
                  <a:tcPr marL="9842" marR="9842" marT="9842"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Periodic Assessment    I</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Notebook Assessment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Subject Enrichment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Terminal   Assessment</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Total</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r>
              <a:tr h="6534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lstStyle/>
                    <a:p>
                      <a:pPr algn="ctr" fontAlgn="ctr"/>
                      <a:r>
                        <a:rPr sz="1200" b="1" i="0">
                          <a:solidFill>
                            <a:srgbClr val="000000"/>
                          </a:solidFill>
                          <a:latin typeface="Times New Roman" panose="02020603050405020304"/>
                          <a:ea typeface="Times New Roman" panose="02020603050405020304"/>
                        </a:rPr>
                        <a:t>Maximum Marks</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20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5</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5</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70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rowSpan="3">
                  <a:txBody>
                    <a:bodyPr/>
                    <a:lstStyle/>
                    <a:p>
                      <a:pPr algn="ctr" fontAlgn="ctr"/>
                      <a:r>
                        <a:rPr sz="1200" b="1" i="0">
                          <a:solidFill>
                            <a:srgbClr val="000000"/>
                          </a:solidFill>
                          <a:latin typeface="Times New Roman" panose="02020603050405020304"/>
                          <a:ea typeface="Times New Roman" panose="02020603050405020304"/>
                        </a:rPr>
                        <a:t>100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r>
              <a:tr h="44196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lstStyle/>
                    <a:p>
                      <a:pPr algn="ctr" fontAlgn="ctr"/>
                      <a:r>
                        <a:rPr sz="1200" b="1" i="0">
                          <a:solidFill>
                            <a:srgbClr val="000000"/>
                          </a:solidFill>
                          <a:latin typeface="Times New Roman" panose="02020603050405020304"/>
                          <a:ea typeface="Times New Roman" panose="02020603050405020304"/>
                        </a:rPr>
                        <a:t>Tentative Dates</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July</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a:noFill/>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September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a:noFill/>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September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a:noFill/>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September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a:noFill/>
                    </a:lnB>
                    <a:solidFill>
                      <a:srgbClr val="FBE5D6"/>
                    </a:solid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r>
              <a:tr h="2203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p>
                      <a:pPr algn="ctr" fontAlgn="ctr"/>
                      <a:r>
                        <a:rPr sz="1200" b="1" i="0">
                          <a:solidFill>
                            <a:srgbClr val="000000"/>
                          </a:solidFill>
                          <a:latin typeface="Times New Roman" panose="02020603050405020304"/>
                          <a:ea typeface="Times New Roman" panose="02020603050405020304"/>
                        </a:rPr>
                        <a:t>2nd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1st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1st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3rd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solidFill>
                      <a:srgbClr val="FBE5D6"/>
                    </a:solid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579120">
                <a:tc rowSpan="3">
                  <a:txBody>
                    <a:bodyPr/>
                    <a:lstStyle/>
                    <a:p>
                      <a:pPr algn="ctr" fontAlgn="ctr"/>
                      <a:r>
                        <a:rPr sz="1600" b="1" i="0">
                          <a:solidFill>
                            <a:srgbClr val="000000"/>
                          </a:solidFill>
                          <a:latin typeface="Times New Roman" panose="02020603050405020304"/>
                          <a:ea typeface="Times New Roman" panose="02020603050405020304"/>
                        </a:rPr>
                        <a:t>TERM-2</a:t>
                      </a:r>
                      <a:endParaRPr sz="16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l" fontAlgn="b"/>
                      <a:endParaRPr sz="1000" b="0" i="0">
                        <a:solidFill>
                          <a:srgbClr val="000000"/>
                        </a:solidFill>
                        <a:latin typeface="Calibri" panose="020F0502020204030204"/>
                        <a:ea typeface="Calibri" panose="020F0502020204030204"/>
                      </a:endParaRPr>
                    </a:p>
                  </a:txBody>
                  <a:tcPr marL="9842" marR="9842" marT="9842"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Periodic Assessment II</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l" fontAlgn="ctr"/>
                      <a:r>
                        <a:rPr sz="1200" b="1" i="0">
                          <a:solidFill>
                            <a:srgbClr val="000000"/>
                          </a:solidFill>
                          <a:latin typeface="Times New Roman" panose="02020603050405020304"/>
                          <a:ea typeface="Times New Roman" panose="02020603050405020304"/>
                        </a:rPr>
                        <a:t>Notebook Assessment</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Subject Enrichment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Terminal  Assessment</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Total</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r>
              <a:tr h="1212469">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lstStyle/>
                    <a:p>
                      <a:pPr algn="ctr" fontAlgn="ctr"/>
                      <a:r>
                        <a:rPr sz="1200" b="1" i="0">
                          <a:solidFill>
                            <a:srgbClr val="000000"/>
                          </a:solidFill>
                          <a:latin typeface="Times New Roman" panose="02020603050405020304"/>
                          <a:ea typeface="Times New Roman" panose="02020603050405020304"/>
                        </a:rPr>
                        <a:t>Maximum Marks</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20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5</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5</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70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rowSpan="2">
                  <a:txBody>
                    <a:bodyPr/>
                    <a:lstStyle/>
                    <a:p>
                      <a:pPr algn="ctr" fontAlgn="ctr"/>
                      <a:r>
                        <a:rPr sz="1200" b="1" i="0">
                          <a:solidFill>
                            <a:srgbClr val="000000"/>
                          </a:solidFill>
                          <a:latin typeface="Times New Roman" panose="02020603050405020304"/>
                          <a:ea typeface="Times New Roman" panose="02020603050405020304"/>
                        </a:rPr>
                        <a:t>100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r>
              <a:tr h="43307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p>
                      <a:pPr algn="ctr" fontAlgn="ctr"/>
                      <a:r>
                        <a:rPr sz="1200" b="1" i="0">
                          <a:solidFill>
                            <a:srgbClr val="000000"/>
                          </a:solidFill>
                          <a:latin typeface="Times New Roman" panose="02020603050405020304"/>
                          <a:ea typeface="Times New Roman" panose="02020603050405020304"/>
                        </a:rPr>
                        <a:t>Tentative Dates</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December 2nd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February  1st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February  1st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February  4th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252730">
                <a:tc gridSpan="2">
                  <a:txBody>
                    <a:bodyPr/>
                    <a:lstStyle/>
                    <a:p>
                      <a:pPr algn="ctr" fontAlgn="ctr"/>
                      <a:r>
                        <a:rPr sz="1600" b="1" i="0">
                          <a:solidFill>
                            <a:srgbClr val="000000"/>
                          </a:solidFill>
                          <a:latin typeface="Times New Roman" panose="02020603050405020304"/>
                          <a:ea typeface="Times New Roman" panose="02020603050405020304"/>
                        </a:rPr>
                        <a:t>Final Weightage</a:t>
                      </a:r>
                      <a:endParaRPr sz="16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gridSpan="4">
                  <a:txBody>
                    <a:bodyPr/>
                    <a:lstStyle/>
                    <a:p>
                      <a:pPr algn="ctr" fontAlgn="ctr"/>
                      <a:r>
                        <a:rPr sz="1200" b="1" i="0">
                          <a:solidFill>
                            <a:srgbClr val="000000"/>
                          </a:solidFill>
                          <a:latin typeface="Times New Roman" panose="02020603050405020304"/>
                          <a:ea typeface="Times New Roman" panose="02020603050405020304"/>
                        </a:rPr>
                        <a:t>Average of T1 + T2</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p>
                      <a:pPr algn="ctr" fontAlgn="ctr"/>
                      <a:r>
                        <a:rPr sz="1200" b="1" i="0">
                          <a:solidFill>
                            <a:srgbClr val="000000"/>
                          </a:solidFill>
                          <a:latin typeface="Times New Roman" panose="02020603050405020304"/>
                          <a:ea typeface="Times New Roman" panose="02020603050405020304"/>
                        </a:rPr>
                        <a:t>100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8435"/>
          <a:stretch>
            <a:fillRect/>
          </a:stretch>
        </p:blipFill>
        <p:spPr>
          <a:xfrm>
            <a:off x="301556" y="358523"/>
            <a:ext cx="6230617" cy="9159552"/>
          </a:xfrm>
          <a:prstGeom prst="rect">
            <a:avLst/>
          </a:prstGeom>
        </p:spPr>
      </p:pic>
      <p:sp>
        <p:nvSpPr>
          <p:cNvPr id="6" name="TextBox 5"/>
          <p:cNvSpPr txBox="1"/>
          <p:nvPr/>
        </p:nvSpPr>
        <p:spPr>
          <a:xfrm>
            <a:off x="3325086" y="9545780"/>
            <a:ext cx="301686" cy="369332"/>
          </a:xfrm>
          <a:prstGeom prst="rect">
            <a:avLst/>
          </a:prstGeom>
          <a:noFill/>
        </p:spPr>
        <p:txBody>
          <a:bodyPr wrap="none" rtlCol="0">
            <a:spAutoFit/>
          </a:bodyPr>
          <a:lstStyle/>
          <a:p>
            <a:r>
              <a:rPr lang="en-US" dirty="0"/>
              <a:t>4</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325086" y="9545780"/>
            <a:ext cx="301686" cy="369332"/>
          </a:xfrm>
          <a:prstGeom prst="rect">
            <a:avLst/>
          </a:prstGeom>
          <a:noFill/>
        </p:spPr>
        <p:txBody>
          <a:bodyPr wrap="none" rtlCol="0">
            <a:spAutoFit/>
          </a:bodyPr>
          <a:lstStyle/>
          <a:p>
            <a:r>
              <a:rPr lang="en-US" dirty="0"/>
              <a:t>5</a:t>
            </a:r>
            <a:endParaRPr lang="en-US" dirty="0"/>
          </a:p>
        </p:txBody>
      </p:sp>
      <p:graphicFrame>
        <p:nvGraphicFramePr>
          <p:cNvPr id="9" name="Table 8"/>
          <p:cNvGraphicFramePr>
            <a:graphicFrameLocks noGrp="1"/>
          </p:cNvGraphicFramePr>
          <p:nvPr/>
        </p:nvGraphicFramePr>
        <p:xfrm>
          <a:off x="466703" y="1979670"/>
          <a:ext cx="5949538" cy="7358479"/>
        </p:xfrm>
        <a:graphic>
          <a:graphicData uri="http://schemas.openxmlformats.org/drawingml/2006/table">
            <a:tbl>
              <a:tblPr>
                <a:tableStyleId>{0505E3EF-67EA-436B-97B2-0124C06EBD24}</a:tableStyleId>
              </a:tblPr>
              <a:tblGrid>
                <a:gridCol w="771525"/>
                <a:gridCol w="1822612"/>
                <a:gridCol w="3355401"/>
              </a:tblGrid>
              <a:tr h="57912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Sr. No.</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solidFill>
                            <a:srgbClr val="000000"/>
                          </a:solidFill>
                          <a:effectLst/>
                          <a:latin typeface="Times New Roman" panose="02020603050405020304" pitchFamily="18" charset="0"/>
                          <a:cs typeface="Times New Roman" panose="02020603050405020304" pitchFamily="18" charset="0"/>
                        </a:rPr>
                        <a:t>Subject</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effectLst/>
                          <a:latin typeface="Times New Roman" panose="02020603050405020304" pitchFamily="18" charset="0"/>
                          <a:cs typeface="Times New Roman" panose="02020603050405020304" pitchFamily="18" charset="0"/>
                        </a:rPr>
                        <a:t>Books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540923">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1</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rowSpan="2">
                  <a:txBody>
                    <a:bodyPr/>
                    <a:lstStyle/>
                    <a:p>
                      <a:pPr algn="ctr" fontAlgn="ctr"/>
                      <a:r>
                        <a:rPr lang="en-US" sz="1600" b="1" u="none" strike="noStrike" dirty="0">
                          <a:solidFill>
                            <a:srgbClr val="000000"/>
                          </a:solidFill>
                          <a:effectLst/>
                          <a:latin typeface="Times New Roman" panose="02020603050405020304" pitchFamily="18" charset="0"/>
                          <a:cs typeface="Times New Roman" panose="02020603050405020304" pitchFamily="18" charset="0"/>
                        </a:rPr>
                        <a:t>ENGLISH</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effectLst/>
                          <a:latin typeface="Times New Roman" panose="02020603050405020304" pitchFamily="18" charset="0"/>
                          <a:cs typeface="Times New Roman" panose="02020603050405020304" pitchFamily="18" charset="0"/>
                        </a:rPr>
                        <a:t>MY GREEN BOOK OF ENGLISH</a:t>
                      </a:r>
                      <a:endParaRPr lang="en-US" sz="1600" b="1" u="none" strike="noStrike" dirty="0">
                        <a:effectLst/>
                        <a:latin typeface="Times New Roman" panose="02020603050405020304" pitchFamily="18" charset="0"/>
                        <a:cs typeface="Times New Roman" panose="02020603050405020304" pitchFamily="18" charset="0"/>
                      </a:endParaRPr>
                    </a:p>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(English Press)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623262">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vMerge="1">
                  <a:tcPr marL="7620" marR="7620" marT="7620" marB="0" anchor="ctr"/>
                </a:tc>
                <a:tc>
                  <a:txBody>
                    <a:bodyPr/>
                    <a:lstStyle/>
                    <a:p>
                      <a:pPr algn="ctr" fontAlgn="ctr"/>
                      <a:r>
                        <a:rPr lang="fr-FR" sz="1600" b="1" u="none" strike="noStrike" dirty="0">
                          <a:effectLst/>
                          <a:latin typeface="Times New Roman" panose="02020603050405020304" pitchFamily="18" charset="0"/>
                          <a:cs typeface="Times New Roman" panose="02020603050405020304" pitchFamily="18" charset="0"/>
                        </a:rPr>
                        <a:t>G</a:t>
                      </a:r>
                      <a:r>
                        <a:rPr lang="en-US" altLang="fr-FR" sz="1600" b="1" u="none" strike="noStrike" dirty="0">
                          <a:effectLst/>
                          <a:latin typeface="Times New Roman" panose="02020603050405020304" pitchFamily="18" charset="0"/>
                          <a:cs typeface="Times New Roman" panose="02020603050405020304" pitchFamily="18" charset="0"/>
                        </a:rPr>
                        <a:t>OOD WITH GRAMMAR</a:t>
                      </a:r>
                      <a:endParaRPr lang="fr-FR" sz="1600" b="1" u="none" strike="noStrike" dirty="0">
                        <a:effectLst/>
                        <a:latin typeface="Times New Roman" panose="02020603050405020304" pitchFamily="18" charset="0"/>
                        <a:cs typeface="Times New Roman" panose="02020603050405020304" pitchFamily="18" charset="0"/>
                      </a:endParaRPr>
                    </a:p>
                    <a:p>
                      <a:pPr algn="ctr" fontAlgn="ctr"/>
                      <a:r>
                        <a:rPr lang="fr-FR" sz="1600" b="1" i="0" u="none" strike="noStrike" dirty="0">
                          <a:solidFill>
                            <a:srgbClr val="000000"/>
                          </a:solidFill>
                          <a:effectLst/>
                          <a:latin typeface="Times New Roman" panose="02020603050405020304" pitchFamily="18" charset="0"/>
                          <a:cs typeface="Times New Roman" panose="02020603050405020304" pitchFamily="18" charset="0"/>
                        </a:rPr>
                        <a:t>(</a:t>
                      </a:r>
                      <a:r>
                        <a:rPr lang="en-US" altLang="fr-FR" sz="1600" b="1" i="0" u="none" strike="noStrike" dirty="0">
                          <a:solidFill>
                            <a:srgbClr val="000000"/>
                          </a:solidFill>
                          <a:effectLst/>
                          <a:latin typeface="Times New Roman" panose="02020603050405020304" pitchFamily="18" charset="0"/>
                          <a:cs typeface="Times New Roman" panose="02020603050405020304" pitchFamily="18" charset="0"/>
                        </a:rPr>
                        <a:t>Neuberg)</a:t>
                      </a:r>
                      <a:endParaRPr lang="en-US" altLang="fr-FR"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45925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3</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rowSpan="3">
                  <a:txBody>
                    <a:bodyPr/>
                    <a:lstStyle/>
                    <a:p>
                      <a:pPr algn="ctr" fontAlgn="ctr"/>
                      <a:r>
                        <a:rPr lang="en-US" sz="1600" b="1" u="none" strike="noStrike" dirty="0">
                          <a:solidFill>
                            <a:srgbClr val="000000"/>
                          </a:solidFill>
                          <a:effectLst/>
                          <a:latin typeface="Times New Roman" panose="02020603050405020304" pitchFamily="18" charset="0"/>
                          <a:cs typeface="Times New Roman" panose="02020603050405020304" pitchFamily="18" charset="0"/>
                        </a:rPr>
                        <a:t>HINDI</a:t>
                      </a:r>
                      <a:endParaRPr lang="hi-IN" sz="1600" b="1" i="0" u="none" strike="noStrike" dirty="0">
                        <a:solidFill>
                          <a:srgbClr val="000000"/>
                        </a:solidFill>
                        <a:effectLst/>
                        <a:latin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rowSpan="2">
                  <a:txBody>
                    <a:bodyPr/>
                    <a:lstStyle/>
                    <a:p>
                      <a:pPr algn="ctr" fontAlgn="ctr"/>
                      <a:r>
                        <a:rPr lang="hi-IN" altLang="hi-IN" sz="1600" b="1" i="0" u="none" strike="noStrike" dirty="0">
                          <a:solidFill>
                            <a:srgbClr val="000000"/>
                          </a:solidFill>
                          <a:effectLst/>
                          <a:latin typeface="Times New Roman" panose="02020603050405020304" pitchFamily="18" charset="0"/>
                        </a:rPr>
                        <a:t>हिन्दी पाठ्यपुस्तक -भाषा सेतु (प्राची ) </a:t>
                      </a:r>
                      <a:endParaRPr lang="en-US" altLang="hi-IN" sz="1600" b="1" i="0" u="none" strike="noStrike" dirty="0">
                        <a:solidFill>
                          <a:srgbClr val="000000"/>
                        </a:solidFill>
                        <a:effectLst/>
                        <a:latin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213801">
                <a:tc rowSpan="2">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4</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vMerge="1">
                  <a:tcPr marL="7620" marR="7620" marT="7620" marB="0" anchor="ctr"/>
                </a:tc>
                <a:tc vMerge="1">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61660">
                <a:tc vMerge="1">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hi-IN" altLang="en-US" sz="1600" b="1" u="none" strike="noStrike" dirty="0">
                          <a:effectLst/>
                          <a:latin typeface="Times New Roman" panose="02020603050405020304" pitchFamily="18" charset="0"/>
                        </a:rPr>
                        <a:t>सार्थक हिन्दी व्याकरण </a:t>
                      </a:r>
                      <a:endParaRPr lang="hi-IN" sz="1600" b="1" i="0" u="none" strike="noStrike" dirty="0">
                        <a:solidFill>
                          <a:srgbClr val="000000"/>
                        </a:solidFill>
                        <a:effectLst/>
                        <a:latin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46166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5</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solidFill>
                            <a:srgbClr val="000000"/>
                          </a:solidFill>
                          <a:effectLst/>
                          <a:latin typeface="Times New Roman" panose="02020603050405020304" pitchFamily="18" charset="0"/>
                          <a:cs typeface="Times New Roman" panose="02020603050405020304" pitchFamily="18" charset="0"/>
                        </a:rPr>
                        <a:t>MATHEMATICS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effectLst/>
                          <a:latin typeface="Times New Roman" panose="02020603050405020304" pitchFamily="18" charset="0"/>
                          <a:cs typeface="Times New Roman" panose="02020603050405020304" pitchFamily="18" charset="0"/>
                        </a:rPr>
                        <a:t>MATHEMATICS FOUNDATIONAL STAGE</a:t>
                      </a:r>
                      <a:endParaRPr lang="en-US" sz="1600" b="1" u="none" strike="noStrike" dirty="0">
                        <a:effectLst/>
                        <a:latin typeface="Times New Roman" panose="02020603050405020304" pitchFamily="18" charset="0"/>
                        <a:cs typeface="Times New Roman" panose="02020603050405020304" pitchFamily="18" charset="0"/>
                      </a:endParaRPr>
                    </a:p>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(Amaira Books Private Limited</a:t>
                      </a:r>
                      <a:r>
                        <a:rPr lang="en-US" sz="1600" b="1" u="none" strike="noStrike" dirty="0">
                          <a:effectLst/>
                          <a:latin typeface="Times New Roman" panose="02020603050405020304" pitchFamily="18" charset="0"/>
                          <a:cs typeface="Times New Roman" panose="02020603050405020304" pitchFamily="18" charset="0"/>
                        </a:rPr>
                        <a:t>)</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540923">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6</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EVS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MY GREEN WORLD 2</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(Millenium Books India Private Limited)</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916217">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7</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defRPr/>
                      </a:pPr>
                      <a:endParaRPr lang="en-US" sz="1600" b="1" u="none" strike="noStrike" dirty="0">
                        <a:solidFill>
                          <a:srgbClr val="000000"/>
                        </a:solidFill>
                        <a:effectLst/>
                        <a:latin typeface="Times New Roman" panose="02020603050405020304" pitchFamily="18" charset="0"/>
                        <a:cs typeface="Times New Roman" panose="02020603050405020304" pitchFamily="18" charset="0"/>
                      </a:endParaRPr>
                    </a:p>
                    <a:p>
                      <a:pPr marL="0" marR="0" lvl="0" indent="0" algn="ctr" defTabSz="685800" rtl="0" eaLnBrk="1" fontAlgn="ctr" latinLnBrk="0" hangingPunct="1">
                        <a:lnSpc>
                          <a:spcPct val="100000"/>
                        </a:lnSpc>
                        <a:spcBef>
                          <a:spcPts val="0"/>
                        </a:spcBef>
                        <a:spcAft>
                          <a:spcPts val="0"/>
                        </a:spcAft>
                        <a:buClrTx/>
                        <a:buSzTx/>
                        <a:buFontTx/>
                        <a:buNone/>
                        <a:defRPr/>
                      </a:pPr>
                      <a:r>
                        <a:rPr lang="en-US" sz="1600" b="1" u="none" strike="noStrike" dirty="0">
                          <a:solidFill>
                            <a:srgbClr val="000000"/>
                          </a:solidFill>
                          <a:effectLst/>
                          <a:latin typeface="Times New Roman" panose="02020603050405020304" pitchFamily="18" charset="0"/>
                          <a:cs typeface="Times New Roman" panose="02020603050405020304" pitchFamily="18" charset="0"/>
                        </a:rPr>
                        <a:t>GENERAL KNOWLEDGE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FUTURE KIDS BOOK OF G.K</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540923">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8</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smtClean="0">
                          <a:solidFill>
                            <a:srgbClr val="000000"/>
                          </a:solidFill>
                          <a:effectLst/>
                          <a:latin typeface="Times New Roman" panose="02020603050405020304" pitchFamily="18" charset="0"/>
                          <a:cs typeface="Times New Roman" panose="02020603050405020304" pitchFamily="18" charset="0"/>
                        </a:rPr>
                        <a:t>REASONING</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REASONING APTITUDE WITH G.K</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688938">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9</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defRPr/>
                      </a:pPr>
                      <a:endParaRPr lang="en-US" sz="1600" b="1" u="none" strike="noStrike" dirty="0">
                        <a:solidFill>
                          <a:srgbClr val="000000"/>
                        </a:solidFill>
                        <a:effectLst/>
                        <a:latin typeface="Times New Roman" panose="02020603050405020304" pitchFamily="18" charset="0"/>
                        <a:cs typeface="Times New Roman" panose="02020603050405020304" pitchFamily="18" charset="0"/>
                      </a:endParaRPr>
                    </a:p>
                    <a:p>
                      <a:pPr marL="0" marR="0" lvl="0" indent="0" algn="ctr" defTabSz="685800" rtl="0" eaLnBrk="1" fontAlgn="ctr" latinLnBrk="0" hangingPunct="1">
                        <a:lnSpc>
                          <a:spcPct val="100000"/>
                        </a:lnSpc>
                        <a:spcBef>
                          <a:spcPts val="0"/>
                        </a:spcBef>
                        <a:spcAft>
                          <a:spcPts val="0"/>
                        </a:spcAft>
                        <a:buClrTx/>
                        <a:buSzTx/>
                        <a:buFontTx/>
                        <a:buNone/>
                        <a:defRPr/>
                      </a:pPr>
                      <a:r>
                        <a:rPr lang="en-US" sz="1600" b="1" u="none" strike="noStrike" dirty="0">
                          <a:solidFill>
                            <a:srgbClr val="000000"/>
                          </a:solidFill>
                          <a:effectLst/>
                          <a:latin typeface="Times New Roman" panose="02020603050405020304" pitchFamily="18" charset="0"/>
                          <a:cs typeface="Times New Roman" panose="02020603050405020304" pitchFamily="18" charset="0"/>
                        </a:rPr>
                        <a:t>COMPUTER</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CYBER KIDS (COMPUTER)</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688938">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10</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defRPr/>
                      </a:pP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marL="0" marR="0" lvl="0" indent="0" algn="ctr" defTabSz="685800" rtl="0" eaLnBrk="1" fontAlgn="ctr" latinLnBrk="0" hangingPunct="1">
                        <a:lnSpc>
                          <a:spcPct val="100000"/>
                        </a:lnSpc>
                        <a:spcBef>
                          <a:spcPts val="0"/>
                        </a:spcBef>
                        <a:spcAft>
                          <a:spcPts val="0"/>
                        </a:spcAft>
                        <a:buClrTx/>
                        <a:buSzTx/>
                        <a:buFontTx/>
                        <a:buNone/>
                        <a:defRP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DRAWING</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endParaRPr lang="en-US" sz="1600" dirty="0">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WINGS OF ART</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bl>
          </a:graphicData>
        </a:graphic>
      </p:graphicFrame>
      <p:sp>
        <p:nvSpPr>
          <p:cNvPr id="11" name="Oval 10"/>
          <p:cNvSpPr/>
          <p:nvPr/>
        </p:nvSpPr>
        <p:spPr>
          <a:xfrm>
            <a:off x="-342900" y="367665"/>
            <a:ext cx="5564505" cy="954405"/>
          </a:xfrm>
          <a:prstGeom prst="ellipse">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000" b="1" dirty="0" smtClean="0">
              <a:solidFill>
                <a:schemeClr val="tx1"/>
              </a:solidFill>
              <a:latin typeface="Lucida Calligraphy" panose="03010101010101010101" pitchFamily="66" charset="0"/>
            </a:endParaRPr>
          </a:p>
          <a:p>
            <a:pPr algn="ctr"/>
            <a:endParaRPr lang="en-US" sz="2000" b="1" dirty="0" smtClean="0">
              <a:solidFill>
                <a:schemeClr val="tx1"/>
              </a:solidFill>
              <a:latin typeface="Lucida Calligraphy" panose="03010101010101010101" pitchFamily="66" charset="0"/>
            </a:endParaRPr>
          </a:p>
          <a:p>
            <a:pPr algn="ctr"/>
            <a:r>
              <a:rPr lang="en-US" sz="2000" b="1" dirty="0" smtClean="0">
                <a:solidFill>
                  <a:srgbClr val="C00000"/>
                </a:solidFill>
                <a:latin typeface="Lucida Calligraphy" panose="03010101010101010101" pitchFamily="66" charset="0"/>
              </a:rPr>
              <a:t>SCHOOL </a:t>
            </a:r>
            <a:endParaRPr lang="en-US" sz="2000" b="1" dirty="0" smtClean="0">
              <a:solidFill>
                <a:srgbClr val="C00000"/>
              </a:solidFill>
              <a:latin typeface="Lucida Calligraphy" panose="03010101010101010101" pitchFamily="66" charset="0"/>
            </a:endParaRPr>
          </a:p>
          <a:p>
            <a:pPr algn="ctr"/>
            <a:r>
              <a:rPr lang="en-US" sz="2000" b="1" dirty="0" smtClean="0">
                <a:solidFill>
                  <a:srgbClr val="C00000"/>
                </a:solidFill>
                <a:latin typeface="Lucida Calligraphy" panose="03010101010101010101" pitchFamily="66" charset="0"/>
              </a:rPr>
              <a:t>RECOMMENDED BOOKS</a:t>
            </a:r>
            <a:br>
              <a:rPr lang="en-US" sz="2000" b="1" dirty="0" smtClean="0">
                <a:solidFill>
                  <a:srgbClr val="C00000"/>
                </a:solidFill>
                <a:latin typeface="Lucida Calligraphy" panose="03010101010101010101" pitchFamily="66" charset="0"/>
              </a:rPr>
            </a:br>
            <a:r>
              <a:rPr lang="en-US" sz="2000" b="1" dirty="0" smtClean="0">
                <a:solidFill>
                  <a:srgbClr val="C00000"/>
                </a:solidFill>
                <a:latin typeface="Lucida Calligraphy" panose="03010101010101010101" pitchFamily="66" charset="0"/>
              </a:rPr>
              <a:t>CLASS- II</a:t>
            </a:r>
            <a:endParaRPr lang="en-US" sz="2000" b="1" dirty="0">
              <a:solidFill>
                <a:srgbClr val="C00000"/>
              </a:solidFill>
              <a:latin typeface="Lucida Calligraphy" panose="03010101010101010101" pitchFamily="66" charset="0"/>
            </a:endParaRPr>
          </a:p>
        </p:txBody>
      </p:sp>
      <p:pic>
        <p:nvPicPr>
          <p:cNvPr id="21506" name="Picture 2" descr="5 More World Book Day Ideas &amp; Resources | Kids going to school, School  images, Book clip art"/>
          <p:cNvPicPr>
            <a:picLocks noChangeAspect="1" noChangeArrowheads="1"/>
          </p:cNvPicPr>
          <p:nvPr/>
        </p:nvPicPr>
        <p:blipFill>
          <a:blip r:embed="rId2"/>
          <a:srcRect/>
          <a:stretch>
            <a:fillRect/>
          </a:stretch>
        </p:blipFill>
        <p:spPr bwMode="auto">
          <a:xfrm>
            <a:off x="4385945" y="559435"/>
            <a:ext cx="2130425" cy="135318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9829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8"/>
          <p:cNvSpPr/>
          <p:nvPr/>
        </p:nvSpPr>
        <p:spPr bwMode="auto">
          <a:xfrm>
            <a:off x="418465" y="355931"/>
            <a:ext cx="5859145" cy="674370"/>
          </a:xfrm>
          <a:prstGeom prst="ellipseRibbon2">
            <a:avLst/>
          </a:prstGeom>
          <a:solidFill>
            <a:schemeClr val="accent5">
              <a:lumMod val="60000"/>
              <a:lumOff val="40000"/>
            </a:schemeClr>
          </a:solidFill>
          <a:ln w="12700">
            <a:solidFill>
              <a:srgbClr val="95B3D7"/>
            </a:solidFill>
            <a:miter lim="800000"/>
          </a:ln>
          <a:effectLst>
            <a:outerShdw dist="28398" dir="3806097" algn="ctr" rotWithShape="0">
              <a:srgbClr val="243F60">
                <a:alpha val="50000"/>
              </a:srgbClr>
            </a:outerShdw>
          </a:effectLst>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ts val="1000"/>
              </a:spcAft>
              <a:buClrTx/>
              <a:buSzTx/>
              <a:buFontTx/>
              <a:buNone/>
            </a:pPr>
            <a:r>
              <a:rPr kumimoji="0" lang="en-GB" sz="2400" b="1" i="0" u="none" strike="noStrike" cap="none" normalizeH="0" baseline="0" dirty="0">
                <a:ln>
                  <a:noFill/>
                </a:ln>
                <a:effectLst/>
                <a:latin typeface="Lucida Calligraphy" panose="03010101010101010101" pitchFamily="66" charset="0"/>
                <a:cs typeface="Times New Roman" panose="02020603050405020304" pitchFamily="18" charset="0"/>
              </a:rPr>
              <a:t>FIRST TERM</a:t>
            </a:r>
            <a:endParaRPr kumimoji="0" lang="en-US" sz="2800" b="0" i="0" u="none" strike="noStrike" cap="none" normalizeH="0" baseline="0" dirty="0">
              <a:ln>
                <a:noFill/>
              </a:ln>
              <a:effectLst/>
              <a:latin typeface="Lucida Calligraphy" panose="03010101010101010101" pitchFamily="66" charset="0"/>
              <a:cs typeface="Times New Roman" panose="02020603050405020304" pitchFamily="18" charset="0"/>
            </a:endParaRPr>
          </a:p>
        </p:txBody>
      </p:sp>
      <p:sp>
        <p:nvSpPr>
          <p:cNvPr id="7" name="TextBox 6"/>
          <p:cNvSpPr txBox="1"/>
          <p:nvPr/>
        </p:nvSpPr>
        <p:spPr>
          <a:xfrm>
            <a:off x="3325086" y="9545780"/>
            <a:ext cx="301686" cy="369332"/>
          </a:xfrm>
          <a:prstGeom prst="rect">
            <a:avLst/>
          </a:prstGeom>
          <a:noFill/>
        </p:spPr>
        <p:txBody>
          <a:bodyPr wrap="none" rtlCol="0">
            <a:spAutoFit/>
          </a:bodyPr>
          <a:lstStyle/>
          <a:p>
            <a:r>
              <a:rPr lang="en-US" dirty="0"/>
              <a:t>6</a:t>
            </a:r>
            <a:endParaRPr lang="en-US" dirty="0"/>
          </a:p>
        </p:txBody>
      </p:sp>
      <p:graphicFrame>
        <p:nvGraphicFramePr>
          <p:cNvPr id="8" name="Table 7"/>
          <p:cNvGraphicFramePr>
            <a:graphicFrameLocks noGrp="1"/>
          </p:cNvGraphicFramePr>
          <p:nvPr>
            <p:custDataLst>
              <p:tags r:id="rId2"/>
            </p:custDataLst>
          </p:nvPr>
        </p:nvGraphicFramePr>
        <p:xfrm>
          <a:off x="356870" y="1119505"/>
          <a:ext cx="6052820" cy="8338058"/>
        </p:xfrm>
        <a:graphic>
          <a:graphicData uri="http://schemas.openxmlformats.org/drawingml/2006/table">
            <a:tbl>
              <a:tblPr>
                <a:tableStyleId>{22838BEF-8BB2-4498-84A7-C5851F593DF1}</a:tableStyleId>
              </a:tblPr>
              <a:tblGrid>
                <a:gridCol w="1259840"/>
                <a:gridCol w="4792980"/>
              </a:tblGrid>
              <a:tr h="490220">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MONTH/</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SUBJECT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50227" marR="502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ENGLISH </a:t>
                      </a:r>
                      <a:endPar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50227" marR="502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640080">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Note</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sz="1400" b="0" dirty="0" smtClean="0">
                          <a:latin typeface="Times New Roman" panose="02020603050405020304" pitchFamily="18" charset="0"/>
                          <a:cs typeface="Times New Roman" panose="02020603050405020304" pitchFamily="18" charset="0"/>
                        </a:rPr>
                        <a:t>For enhancing reading and writing skill: Word Meaning, Dictation of difficult words, Sentence formation, Question- answers, Book exercise and complete the </a:t>
                      </a:r>
                      <a:r>
                        <a:rPr lang="en-US" sz="1400" b="0" dirty="0">
                          <a:latin typeface="Times New Roman" panose="02020603050405020304" pitchFamily="18" charset="0"/>
                          <a:cs typeface="Times New Roman" panose="02020603050405020304" pitchFamily="18" charset="0"/>
                        </a:rPr>
                        <a:t>lines of the </a:t>
                      </a:r>
                      <a:r>
                        <a:rPr lang="en-US" sz="1400" b="0" dirty="0" smtClean="0">
                          <a:latin typeface="Times New Roman" panose="02020603050405020304" pitchFamily="18" charset="0"/>
                          <a:cs typeface="Times New Roman" panose="02020603050405020304" pitchFamily="18" charset="0"/>
                        </a:rPr>
                        <a:t>poem </a:t>
                      </a:r>
                      <a:r>
                        <a:rPr lang="en-US" sz="1400" b="0" dirty="0">
                          <a:latin typeface="Times New Roman" panose="02020603050405020304" pitchFamily="18" charset="0"/>
                          <a:cs typeface="Times New Roman" panose="02020603050405020304" pitchFamily="18" charset="0"/>
                        </a:rPr>
                        <a:t>will be taken.</a:t>
                      </a:r>
                      <a:endParaRPr lang="en-US" sz="1400" b="0" dirty="0">
                        <a:latin typeface="Times New Roman" panose="02020603050405020304" pitchFamily="18" charset="0"/>
                        <a:cs typeface="Times New Roman" panose="02020603050405020304" pitchFamily="18" charset="0"/>
                      </a:endParaRPr>
                    </a:p>
                  </a:txBody>
                  <a:tcPr marL="48302" marR="483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80160">
                <a:tc>
                  <a:txBody>
                    <a:bodyPr/>
                    <a:lstStyle/>
                    <a:p>
                      <a:pPr algn="ctr">
                        <a:lnSpc>
                          <a:spcPct val="115000"/>
                        </a:lnSpc>
                        <a:spcAft>
                          <a:spcPts val="0"/>
                        </a:spcAft>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APRIL</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sz="1400" b="1" dirty="0">
                          <a:latin typeface="Times New Roman" panose="02020603050405020304" pitchFamily="18" charset="0"/>
                          <a:cs typeface="Times New Roman" panose="02020603050405020304" pitchFamily="18" charset="0"/>
                          <a:sym typeface="+mn-ea"/>
                        </a:rPr>
                        <a:t>Literature- L1</a:t>
                      </a:r>
                      <a:r>
                        <a:rPr lang="en-US" sz="1400" b="0" dirty="0">
                          <a:latin typeface="Times New Roman" panose="02020603050405020304" pitchFamily="18" charset="0"/>
                          <a:cs typeface="Times New Roman" panose="02020603050405020304" pitchFamily="18" charset="0"/>
                          <a:sym typeface="+mn-ea"/>
                        </a:rPr>
                        <a:t> -No Smiles Today, </a:t>
                      </a:r>
                      <a:r>
                        <a:rPr lang="en-US" sz="1400" b="1" dirty="0">
                          <a:latin typeface="Times New Roman" panose="02020603050405020304" pitchFamily="18" charset="0"/>
                          <a:cs typeface="Times New Roman" panose="02020603050405020304" pitchFamily="18" charset="0"/>
                          <a:sym typeface="+mn-ea"/>
                        </a:rPr>
                        <a:t>Poem 3</a:t>
                      </a:r>
                      <a:r>
                        <a:rPr lang="en-US" sz="1400" b="0" dirty="0">
                          <a:latin typeface="Times New Roman" panose="02020603050405020304" pitchFamily="18" charset="0"/>
                          <a:cs typeface="Times New Roman" panose="02020603050405020304" pitchFamily="18" charset="0"/>
                          <a:sym typeface="+mn-ea"/>
                        </a:rPr>
                        <a:t>- Two Kites</a:t>
                      </a:r>
                      <a:endParaRPr lang="en-US" sz="1400" b="0" dirty="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Tx/>
                        <a:buNone/>
                        <a:defRPr/>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U1</a:t>
                      </a:r>
                      <a:r>
                        <a:rPr lang="en-US" sz="1400" dirty="0">
                          <a:latin typeface="Times New Roman" panose="02020603050405020304" pitchFamily="18" charset="0"/>
                          <a:cs typeface="Times New Roman" panose="02020603050405020304" pitchFamily="18" charset="0"/>
                          <a:sym typeface="+mn-ea"/>
                        </a:rPr>
                        <a:t> - Naming Words Or Nouns </a:t>
                      </a:r>
                      <a:r>
                        <a:rPr lang="en-US" sz="1400" b="1" dirty="0">
                          <a:latin typeface="Times New Roman" panose="02020603050405020304" pitchFamily="18" charset="0"/>
                          <a:cs typeface="Times New Roman" panose="02020603050405020304" pitchFamily="18" charset="0"/>
                          <a:sym typeface="+mn-ea"/>
                        </a:rPr>
                        <a:t>U2 </a:t>
                      </a:r>
                      <a:r>
                        <a:rPr lang="en-US" sz="1400" dirty="0">
                          <a:latin typeface="Times New Roman" panose="02020603050405020304" pitchFamily="18" charset="0"/>
                          <a:cs typeface="Times New Roman" panose="02020603050405020304" pitchFamily="18" charset="0"/>
                          <a:sym typeface="+mn-ea"/>
                        </a:rPr>
                        <a:t>- A Or An</a:t>
                      </a:r>
                      <a:br>
                        <a:rPr lang="en-US" sz="1400" dirty="0" smtClean="0">
                          <a:latin typeface="Times New Roman" panose="02020603050405020304" pitchFamily="18" charset="0"/>
                          <a:cs typeface="Times New Roman" panose="02020603050405020304" pitchFamily="18" charset="0"/>
                          <a:sym typeface="+mn-ea"/>
                        </a:rPr>
                      </a:br>
                      <a:r>
                        <a:rPr lang="en-US" sz="1400" b="1" dirty="0" smtClean="0">
                          <a:latin typeface="Times New Roman" panose="02020603050405020304" pitchFamily="18" charset="0"/>
                          <a:cs typeface="Times New Roman" panose="02020603050405020304" pitchFamily="18" charset="0"/>
                        </a:rPr>
                        <a:t>Reading Skills-Pg.no 17 </a:t>
                      </a:r>
                      <a:r>
                        <a:rPr lang="en-US" sz="1400" b="0" dirty="0" smtClean="0">
                          <a:latin typeface="Times New Roman" panose="02020603050405020304" pitchFamily="18" charset="0"/>
                          <a:cs typeface="Times New Roman" panose="02020603050405020304" pitchFamily="18" charset="0"/>
                        </a:rPr>
                        <a:t>Talking About a Hobby</a:t>
                      </a:r>
                      <a:endParaRPr lang="en-US" sz="1400" dirty="0">
                        <a:latin typeface="Times New Roman" panose="02020603050405020304" pitchFamily="18" charset="0"/>
                        <a:cs typeface="Times New Roman" panose="02020603050405020304" pitchFamily="18" charset="0"/>
                        <a:sym typeface="+mn-ea"/>
                      </a:endParaRPr>
                    </a:p>
                    <a:p>
                      <a:r>
                        <a:rPr lang="en-US" sz="1400" b="1" dirty="0">
                          <a:latin typeface="Times New Roman" panose="02020603050405020304" pitchFamily="18" charset="0"/>
                          <a:cs typeface="Times New Roman" panose="02020603050405020304" pitchFamily="18" charset="0"/>
                          <a:sym typeface="+mn-ea"/>
                        </a:rPr>
                        <a:t>Writing Skills -</a:t>
                      </a:r>
                      <a:r>
                        <a:rPr lang="en-US" sz="1400" dirty="0">
                          <a:latin typeface="Times New Roman" panose="02020603050405020304" pitchFamily="18" charset="0"/>
                          <a:cs typeface="Times New Roman" panose="02020603050405020304" pitchFamily="18" charset="0"/>
                          <a:sym typeface="+mn-ea"/>
                        </a:rPr>
                        <a:t> </a:t>
                      </a:r>
                      <a:r>
                        <a:rPr lang="en-GB" sz="1400" kern="1200" dirty="0">
                          <a:solidFill>
                            <a:schemeClr val="dk1"/>
                          </a:solidFill>
                          <a:effectLst/>
                          <a:latin typeface="Times New Roman" panose="02020603050405020304" pitchFamily="18" charset="0"/>
                          <a:ea typeface="+mn-ea"/>
                          <a:cs typeface="Times New Roman" panose="02020603050405020304" pitchFamily="18" charset="0"/>
                        </a:rPr>
                        <a:t>Compositions - All About Me,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Our Mother Earth</a:t>
                      </a:r>
                      <a:endParaRPr lang="en-US" sz="1400" dirty="0">
                        <a:latin typeface="Times New Roman" panose="02020603050405020304" pitchFamily="18" charset="0"/>
                        <a:cs typeface="Times New Roman" panose="02020603050405020304" pitchFamily="18" charset="0"/>
                        <a:sym typeface="+mn-ea"/>
                      </a:endParaRPr>
                    </a:p>
                    <a:p>
                      <a:pPr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a:t>
                      </a:r>
                      <a:r>
                        <a:rPr lang="en-US" sz="1400" dirty="0">
                          <a:solidFill>
                            <a:schemeClr val="tx1"/>
                          </a:solidFill>
                          <a:latin typeface="Times New Roman" panose="02020603050405020304" pitchFamily="18" charset="0"/>
                          <a:cs typeface="Times New Roman" panose="02020603050405020304" pitchFamily="18" charset="0"/>
                          <a:sym typeface="+mn-ea"/>
                        </a:rPr>
                        <a:t>:Crafting a beautiful paper kite </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indent="0">
                        <a:buFont typeface="Wingdings" panose="05000000000000000000" charset="0"/>
                        <a:buNone/>
                      </a:pPr>
                      <a:r>
                        <a:rPr lang="en-US" sz="1400" b="1" dirty="0" smtClean="0">
                          <a:latin typeface="Times New Roman" panose="02020603050405020304" pitchFamily="18" charset="0"/>
                          <a:cs typeface="Times New Roman" panose="02020603050405020304" pitchFamily="18" charset="0"/>
                          <a:sym typeface="+mn-ea"/>
                        </a:rPr>
                        <a:t>Experiential </a:t>
                      </a:r>
                      <a:r>
                        <a:rPr lang="en-US" sz="1400" b="1" dirty="0" err="1" smtClean="0">
                          <a:latin typeface="Times New Roman" panose="02020603050405020304" pitchFamily="18" charset="0"/>
                          <a:cs typeface="Times New Roman" panose="02020603050405020304" pitchFamily="18" charset="0"/>
                          <a:sym typeface="+mn-ea"/>
                        </a:rPr>
                        <a:t>Learning:</a:t>
                      </a:r>
                      <a:r>
                        <a:rPr lang="en-US" sz="1400" dirty="0" smtClean="0">
                          <a:solidFill>
                            <a:schemeClr val="tx1"/>
                          </a:solidFill>
                          <a:latin typeface="Times New Roman" panose="02020603050405020304" pitchFamily="18" charset="0"/>
                          <a:cs typeface="Times New Roman" panose="02020603050405020304" pitchFamily="18" charset="0"/>
                          <a:sym typeface="+mn-ea"/>
                        </a:rPr>
                        <a:t>Passing </a:t>
                      </a:r>
                      <a:r>
                        <a:rPr lang="en-US" sz="1400" dirty="0">
                          <a:solidFill>
                            <a:schemeClr val="tx1"/>
                          </a:solidFill>
                          <a:latin typeface="Times New Roman" panose="02020603050405020304" pitchFamily="18" charset="0"/>
                          <a:cs typeface="Times New Roman" panose="02020603050405020304" pitchFamily="18" charset="0"/>
                          <a:sym typeface="+mn-ea"/>
                        </a:rPr>
                        <a:t>the </a:t>
                      </a:r>
                      <a:r>
                        <a:rPr lang="en-US" sz="1400" dirty="0" smtClean="0">
                          <a:solidFill>
                            <a:schemeClr val="tx1"/>
                          </a:solidFill>
                          <a:latin typeface="Times New Roman" panose="02020603050405020304" pitchFamily="18" charset="0"/>
                          <a:cs typeface="Times New Roman" panose="02020603050405020304" pitchFamily="18" charset="0"/>
                          <a:sym typeface="+mn-ea"/>
                        </a:rPr>
                        <a:t>Parcel(Noun)</a:t>
                      </a:r>
                      <a:endParaRPr lang="en-US" sz="1400" dirty="0">
                        <a:solidFill>
                          <a:schemeClr val="tx1"/>
                        </a:solidFill>
                        <a:latin typeface="Times New Roman" panose="02020603050405020304" pitchFamily="18" charset="0"/>
                        <a:cs typeface="Times New Roman" panose="02020603050405020304" pitchFamily="18" charset="0"/>
                        <a:sym typeface="+mn-ea"/>
                      </a:endParaRPr>
                    </a:p>
                  </a:txBody>
                  <a:tcPr marL="48302" marR="483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06880">
                <a:tc>
                  <a:txBody>
                    <a:bodyPr/>
                    <a:lstStyle/>
                    <a:p>
                      <a:pPr marL="0" algn="ctr" defTabSz="914400" rtl="0" eaLnBrk="1" latinLnBrk="0" hangingPunct="1">
                        <a:lnSpc>
                          <a:spcPct val="115000"/>
                        </a:lnSpc>
                        <a:spcAft>
                          <a:spcPts val="0"/>
                        </a:spcAft>
                      </a:pPr>
                      <a:r>
                        <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MAY</a:t>
                      </a:r>
                      <a:endPar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spcAft>
                          <a:spcPts val="0"/>
                        </a:spcAft>
                      </a:pPr>
                      <a:r>
                        <a:rPr lang="en-US" sz="1400" b="1" dirty="0">
                          <a:latin typeface="Times New Roman" panose="02020603050405020304" pitchFamily="18" charset="0"/>
                          <a:cs typeface="Times New Roman" panose="02020603050405020304" pitchFamily="18" charset="0"/>
                          <a:sym typeface="+mn-ea"/>
                        </a:rPr>
                        <a:t>Literature- L 2</a:t>
                      </a:r>
                      <a:r>
                        <a:rPr lang="en-US" sz="1400" b="0" dirty="0">
                          <a:latin typeface="Times New Roman" panose="02020603050405020304" pitchFamily="18" charset="0"/>
                          <a:cs typeface="Times New Roman" panose="02020603050405020304" pitchFamily="18" charset="0"/>
                          <a:sym typeface="+mn-ea"/>
                        </a:rPr>
                        <a:t>- Grandma’s Spectacles,</a:t>
                      </a:r>
                      <a:r>
                        <a:rPr lang="en-US" sz="1400" b="1" dirty="0" smtClean="0">
                          <a:latin typeface="Times New Roman" panose="02020603050405020304" pitchFamily="18" charset="0"/>
                          <a:cs typeface="Times New Roman" panose="02020603050405020304" pitchFamily="18" charset="0"/>
                          <a:sym typeface="+mn-ea"/>
                        </a:rPr>
                        <a:t>Poem 5</a:t>
                      </a:r>
                      <a:r>
                        <a:rPr lang="en-US" sz="1400" b="0" dirty="0">
                          <a:latin typeface="Times New Roman" panose="02020603050405020304" pitchFamily="18" charset="0"/>
                          <a:cs typeface="Times New Roman" panose="02020603050405020304" pitchFamily="18" charset="0"/>
                          <a:sym typeface="+mn-ea"/>
                        </a:rPr>
                        <a:t> - Bumble Bee</a:t>
                      </a:r>
                      <a:endParaRPr lang="en-US" sz="1400" b="0" dirty="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Tx/>
                        <a:buNone/>
                        <a:defRPr/>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U3 -</a:t>
                      </a:r>
                      <a:r>
                        <a:rPr lang="en-US" sz="1400" dirty="0">
                          <a:latin typeface="Times New Roman" panose="02020603050405020304" pitchFamily="18" charset="0"/>
                          <a:cs typeface="Times New Roman" panose="02020603050405020304" pitchFamily="18" charset="0"/>
                          <a:sym typeface="+mn-ea"/>
                        </a:rPr>
                        <a:t> One And Many (Singular/Plural) </a:t>
                      </a:r>
                      <a:r>
                        <a:rPr lang="en-US" sz="1400" b="1" dirty="0">
                          <a:latin typeface="Times New Roman" panose="02020603050405020304" pitchFamily="18" charset="0"/>
                          <a:cs typeface="Times New Roman" panose="02020603050405020304" pitchFamily="18" charset="0"/>
                          <a:sym typeface="+mn-ea"/>
                        </a:rPr>
                        <a:t>U4 </a:t>
                      </a:r>
                      <a:r>
                        <a:rPr lang="en-US" sz="1400" dirty="0">
                          <a:latin typeface="Times New Roman" panose="02020603050405020304" pitchFamily="18" charset="0"/>
                          <a:cs typeface="Times New Roman" panose="02020603050405020304" pitchFamily="18" charset="0"/>
                          <a:sym typeface="+mn-ea"/>
                        </a:rPr>
                        <a:t>- Pronouns ,Pg.no.99.</a:t>
                      </a:r>
                      <a:endParaRPr lang="en-US" sz="1400" dirty="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Tx/>
                        <a:buNone/>
                        <a:defRPr/>
                      </a:pPr>
                      <a:r>
                        <a:rPr lang="en-US" sz="1400" b="1" dirty="0" smtClean="0">
                          <a:latin typeface="Times New Roman" panose="02020603050405020304" pitchFamily="18" charset="0"/>
                          <a:cs typeface="Times New Roman" panose="02020603050405020304" pitchFamily="18" charset="0"/>
                          <a:sym typeface="+mn-ea"/>
                        </a:rPr>
                        <a:t>Reading Skills- Pg.no. 24 </a:t>
                      </a:r>
                      <a:r>
                        <a:rPr lang="en-US" sz="1400" b="0" dirty="0" smtClean="0">
                          <a:latin typeface="Times New Roman" panose="02020603050405020304" pitchFamily="18" charset="0"/>
                          <a:cs typeface="Times New Roman" panose="02020603050405020304" pitchFamily="18" charset="0"/>
                          <a:sym typeface="+mn-ea"/>
                        </a:rPr>
                        <a:t>Describing Family Time</a:t>
                      </a:r>
                      <a:endParaRPr lang="en-US" sz="1400" b="1" dirty="0" smtClean="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Tx/>
                        <a:buNone/>
                        <a:defRPr/>
                      </a:pPr>
                      <a:r>
                        <a:rPr lang="en-US" sz="1400" b="1" dirty="0" smtClean="0">
                          <a:latin typeface="Times New Roman" panose="02020603050405020304" pitchFamily="18" charset="0"/>
                          <a:cs typeface="Times New Roman" panose="02020603050405020304" pitchFamily="18" charset="0"/>
                          <a:sym typeface="+mn-ea"/>
                        </a:rPr>
                        <a:t>Writing </a:t>
                      </a:r>
                      <a:r>
                        <a:rPr lang="en-US" sz="1400" b="1" dirty="0">
                          <a:latin typeface="Times New Roman" panose="02020603050405020304" pitchFamily="18" charset="0"/>
                          <a:cs typeface="Times New Roman" panose="02020603050405020304" pitchFamily="18" charset="0"/>
                          <a:sym typeface="+mn-ea"/>
                        </a:rPr>
                        <a:t>Skills-</a:t>
                      </a:r>
                      <a:r>
                        <a:rPr lang="en-US" sz="1400" dirty="0">
                          <a:latin typeface="Times New Roman" panose="02020603050405020304" pitchFamily="18" charset="0"/>
                          <a:cs typeface="Times New Roman" panose="02020603050405020304" pitchFamily="18" charset="0"/>
                          <a:sym typeface="+mn-ea"/>
                        </a:rPr>
                        <a:t> Compositions - My Birthday Party, My </a:t>
                      </a:r>
                      <a:r>
                        <a:rPr lang="en-US" sz="1400" dirty="0" smtClean="0">
                          <a:latin typeface="Times New Roman" panose="02020603050405020304" pitchFamily="18" charset="0"/>
                          <a:cs typeface="Times New Roman" panose="02020603050405020304" pitchFamily="18" charset="0"/>
                          <a:sym typeface="+mn-ea"/>
                        </a:rPr>
                        <a:t>Pet</a:t>
                      </a:r>
                      <a:br>
                        <a:rPr lang="en-US" sz="1400" dirty="0" smtClean="0">
                          <a:latin typeface="Times New Roman" panose="02020603050405020304" pitchFamily="18" charset="0"/>
                          <a:cs typeface="Times New Roman" panose="02020603050405020304" pitchFamily="18" charset="0"/>
                          <a:sym typeface="+mn-ea"/>
                        </a:rPr>
                      </a:b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a:t>
                      </a:r>
                      <a:r>
                        <a:rPr lang="en-US" sz="1400" dirty="0">
                          <a:solidFill>
                            <a:schemeClr val="tx1"/>
                          </a:solidFill>
                          <a:latin typeface="Times New Roman" panose="02020603050405020304" pitchFamily="18" charset="0"/>
                          <a:cs typeface="Times New Roman" panose="02020603050405020304" pitchFamily="18" charset="0"/>
                          <a:sym typeface="+mn-ea"/>
                        </a:rPr>
                        <a:t>:- Prepare your own crazy Spectacles.</a:t>
                      </a:r>
                      <a:endParaRPr lang="en-US" sz="1400" b="0" dirty="0">
                        <a:solidFill>
                          <a:schemeClr val="tx1"/>
                        </a:solidFill>
                        <a:latin typeface="Times New Roman" panose="02020603050405020304" pitchFamily="18" charset="0"/>
                        <a:cs typeface="Times New Roman" panose="02020603050405020304" pitchFamily="18"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 </a:t>
                      </a:r>
                      <a:r>
                        <a:rPr lang="en-US" sz="1400" b="0" dirty="0" smtClean="0">
                          <a:latin typeface="Times New Roman" panose="02020603050405020304" pitchFamily="18" charset="0"/>
                          <a:cs typeface="Times New Roman" panose="02020603050405020304" pitchFamily="18" charset="0"/>
                          <a:sym typeface="+mn-ea"/>
                        </a:rPr>
                        <a:t>Fun with Plural Nouns (spelling rules poem)</a:t>
                      </a:r>
                      <a:endParaRPr lang="en-US" sz="1400" b="0" dirty="0">
                        <a:solidFill>
                          <a:srgbClr val="FF0000"/>
                        </a:solidFill>
                        <a:latin typeface="Times New Roman" panose="02020603050405020304" pitchFamily="18" charset="0"/>
                        <a:cs typeface="Times New Roman" panose="02020603050405020304" pitchFamily="18" charset="0"/>
                      </a:endParaRPr>
                    </a:p>
                  </a:txBody>
                  <a:tcPr marL="48302" marR="483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06880">
                <a:tc>
                  <a:txBody>
                    <a:bodyPr/>
                    <a:lstStyle/>
                    <a:p>
                      <a:pPr marL="0" algn="ctr" defTabSz="914400" rtl="0" eaLnBrk="1" latinLnBrk="0" hangingPunct="1">
                        <a:lnSpc>
                          <a:spcPct val="115000"/>
                        </a:lnSpc>
                        <a:spcAft>
                          <a:spcPts val="0"/>
                        </a:spcAft>
                        <a:buNone/>
                      </a:pPr>
                      <a:r>
                        <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Literature- L4</a:t>
                      </a:r>
                      <a:r>
                        <a:rPr lang="en-US" sz="1400" dirty="0">
                          <a:latin typeface="Times New Roman" panose="02020603050405020304" pitchFamily="18" charset="0"/>
                          <a:cs typeface="Times New Roman" panose="02020603050405020304" pitchFamily="18" charset="0"/>
                          <a:sym typeface="+mn-ea"/>
                        </a:rPr>
                        <a:t>- The Old Rabbit</a:t>
                      </a:r>
                      <a:endParaRPr lang="en-US" sz="1400" b="0" dirty="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U5</a:t>
                      </a:r>
                      <a:r>
                        <a:rPr lang="en-US" sz="1400" dirty="0">
                          <a:latin typeface="Times New Roman" panose="02020603050405020304" pitchFamily="18" charset="0"/>
                          <a:cs typeface="Times New Roman" panose="02020603050405020304" pitchFamily="18" charset="0"/>
                          <a:sym typeface="+mn-ea"/>
                        </a:rPr>
                        <a:t> - Adjectives, </a:t>
                      </a:r>
                      <a:r>
                        <a:rPr lang="en-US" sz="1400" b="1" dirty="0">
                          <a:latin typeface="Times New Roman" panose="02020603050405020304" pitchFamily="18" charset="0"/>
                          <a:cs typeface="Times New Roman" panose="02020603050405020304" pitchFamily="18" charset="0"/>
                          <a:sym typeface="+mn-ea"/>
                        </a:rPr>
                        <a:t>U6</a:t>
                      </a:r>
                      <a:r>
                        <a:rPr lang="en-US" sz="1400" dirty="0">
                          <a:latin typeface="Times New Roman" panose="02020603050405020304" pitchFamily="18" charset="0"/>
                          <a:cs typeface="Times New Roman" panose="02020603050405020304" pitchFamily="18" charset="0"/>
                          <a:sym typeface="+mn-ea"/>
                        </a:rPr>
                        <a:t>- Let’s Compare Adjectives, Pg.no.94,95,96,97.</a:t>
                      </a:r>
                      <a:br>
                        <a:rPr lang="en-US" sz="1400" dirty="0" smtClean="0">
                          <a:latin typeface="Times New Roman" panose="02020603050405020304" pitchFamily="18" charset="0"/>
                          <a:cs typeface="Times New Roman" panose="02020603050405020304" pitchFamily="18" charset="0"/>
                          <a:sym typeface="+mn-ea"/>
                        </a:rPr>
                      </a:br>
                      <a:r>
                        <a:rPr lang="en-US" sz="1400" b="1" dirty="0" smtClean="0">
                          <a:latin typeface="Times New Roman" panose="02020603050405020304" pitchFamily="18" charset="0"/>
                          <a:cs typeface="Times New Roman" panose="02020603050405020304" pitchFamily="18" charset="0"/>
                          <a:sym typeface="+mn-ea"/>
                        </a:rPr>
                        <a:t>Reading Skills- </a:t>
                      </a:r>
                      <a:r>
                        <a:rPr lang="en-US" sz="1400" dirty="0" smtClean="0">
                          <a:latin typeface="Times New Roman" panose="02020603050405020304" pitchFamily="18" charset="0"/>
                          <a:cs typeface="Times New Roman" panose="02020603050405020304" pitchFamily="18" charset="0"/>
                          <a:sym typeface="+mn-ea"/>
                        </a:rPr>
                        <a:t> Panchtantra Stories</a:t>
                      </a:r>
                      <a:endParaRPr lang="en-US" sz="1400" dirty="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Compositions - Shopping with Papa, </a:t>
                      </a:r>
                      <a:r>
                        <a:rPr lang="en-US" sz="1400" dirty="0" smtClean="0">
                          <a:latin typeface="Times New Roman" panose="02020603050405020304" pitchFamily="18" charset="0"/>
                          <a:cs typeface="Times New Roman" panose="02020603050405020304" pitchFamily="18" charset="0"/>
                          <a:sym typeface="+mn-ea"/>
                        </a:rPr>
                        <a:t>Visit </a:t>
                      </a:r>
                      <a:r>
                        <a:rPr lang="en-US" sz="1400" dirty="0">
                          <a:latin typeface="Times New Roman" panose="02020603050405020304" pitchFamily="18" charset="0"/>
                          <a:cs typeface="Times New Roman" panose="02020603050405020304" pitchFamily="18" charset="0"/>
                          <a:sym typeface="+mn-ea"/>
                        </a:rPr>
                        <a:t>to a Zoo</a:t>
                      </a:r>
                      <a:endParaRPr lang="en-US" sz="1400" dirty="0">
                        <a:latin typeface="Times New Roman" panose="02020603050405020304" pitchFamily="18" charset="0"/>
                        <a:cs typeface="Times New Roman" panose="02020603050405020304" pitchFamily="18" charset="0"/>
                        <a:sym typeface="+mn-ea"/>
                      </a:endParaRPr>
                    </a:p>
                    <a:p>
                      <a:pPr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a:t>
                      </a:r>
                      <a:r>
                        <a:rPr lang="en-US" sz="1400" dirty="0">
                          <a:solidFill>
                            <a:schemeClr val="tx1"/>
                          </a:solidFill>
                          <a:latin typeface="Times New Roman" panose="02020603050405020304" pitchFamily="18" charset="0"/>
                          <a:cs typeface="Times New Roman" panose="02020603050405020304" pitchFamily="18" charset="0"/>
                          <a:sym typeface="+mn-ea"/>
                        </a:rPr>
                        <a:t>:- Draw a beautiful picture of a rabbit pasting your picture as its face.</a:t>
                      </a:r>
                      <a:endParaRPr lang="en-US" sz="1400" b="0" dirty="0">
                        <a:solidFill>
                          <a:schemeClr val="tx1"/>
                        </a:solidFill>
                        <a:latin typeface="Times New Roman" panose="02020603050405020304" pitchFamily="18" charset="0"/>
                        <a:cs typeface="Times New Roman" panose="02020603050405020304" pitchFamily="18"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a:t>
                      </a:r>
                      <a:r>
                        <a:rPr lang="en-US" sz="1400" dirty="0" smtClean="0">
                          <a:solidFill>
                            <a:schemeClr val="tx1"/>
                          </a:solidFill>
                          <a:latin typeface="Times New Roman" panose="02020603050405020304" pitchFamily="18" charset="0"/>
                          <a:cs typeface="Times New Roman" panose="02020603050405020304" pitchFamily="18" charset="0"/>
                          <a:sym typeface="+mn-ea"/>
                        </a:rPr>
                        <a:t> Adjectives (Describing your partner)</a:t>
                      </a:r>
                      <a:endParaRPr lang="en-US" sz="1400" b="0" dirty="0">
                        <a:solidFill>
                          <a:srgbClr val="FF0000"/>
                        </a:solidFill>
                        <a:latin typeface="Times New Roman" panose="02020603050405020304" pitchFamily="18" charset="0"/>
                        <a:cs typeface="Times New Roman" panose="02020603050405020304" pitchFamily="18" charset="0"/>
                      </a:endParaRPr>
                    </a:p>
                  </a:txBody>
                  <a:tcPr marL="48302" marR="483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65605">
                <a:tc>
                  <a:txBody>
                    <a:bodyPr/>
                    <a:lstStyle/>
                    <a:p>
                      <a:pPr marL="0" algn="ctr" defTabSz="914400" rtl="0" eaLnBrk="1" latinLnBrk="0" hangingPunct="1">
                        <a:lnSpc>
                          <a:spcPct val="115000"/>
                        </a:lnSpc>
                        <a:spcAft>
                          <a:spcPts val="0"/>
                        </a:spcAft>
                        <a:buNone/>
                      </a:pPr>
                      <a:r>
                        <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indent="0">
                        <a:buFont typeface="Wingdings" panose="05000000000000000000" charset="0"/>
                        <a:buNone/>
                      </a:pPr>
                      <a:r>
                        <a:rPr lang="en-US" sz="1400" b="1" dirty="0">
                          <a:latin typeface="Times New Roman" panose="02020603050405020304" pitchFamily="18" charset="0"/>
                          <a:cs typeface="Times New Roman" panose="02020603050405020304" pitchFamily="18" charset="0"/>
                          <a:sym typeface="+mn-ea"/>
                        </a:rPr>
                        <a:t>Literature- L7 </a:t>
                      </a:r>
                      <a:r>
                        <a:rPr lang="en-US" sz="1400" b="0" dirty="0">
                          <a:latin typeface="Times New Roman" panose="02020603050405020304" pitchFamily="18" charset="0"/>
                          <a:cs typeface="Times New Roman" panose="02020603050405020304" pitchFamily="18" charset="0"/>
                          <a:sym typeface="+mn-ea"/>
                        </a:rPr>
                        <a:t>-Little Grains of Wheat</a:t>
                      </a:r>
                      <a:endParaRPr lang="en-US" sz="1400" b="0" dirty="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U7 </a:t>
                      </a:r>
                      <a:r>
                        <a:rPr lang="en-US" sz="1400" dirty="0">
                          <a:latin typeface="Times New Roman" panose="02020603050405020304" pitchFamily="18" charset="0"/>
                          <a:cs typeface="Times New Roman" panose="02020603050405020304" pitchFamily="18" charset="0"/>
                          <a:sym typeface="+mn-ea"/>
                        </a:rPr>
                        <a:t>- Is,Am, Are,Was, Were </a:t>
                      </a:r>
                      <a:r>
                        <a:rPr lang="en-US" sz="1400" b="1" dirty="0">
                          <a:latin typeface="Times New Roman" panose="02020603050405020304" pitchFamily="18" charset="0"/>
                          <a:cs typeface="Times New Roman" panose="02020603050405020304" pitchFamily="18" charset="0"/>
                          <a:sym typeface="+mn-ea"/>
                        </a:rPr>
                        <a:t>U8</a:t>
                      </a:r>
                      <a:r>
                        <a:rPr lang="en-US" sz="1400" dirty="0">
                          <a:latin typeface="Times New Roman" panose="02020603050405020304" pitchFamily="18" charset="0"/>
                          <a:cs typeface="Times New Roman" panose="02020603050405020304" pitchFamily="18" charset="0"/>
                          <a:sym typeface="+mn-ea"/>
                        </a:rPr>
                        <a:t> - Have, Has, Had, Pg.no.89,90,91.</a:t>
                      </a:r>
                      <a:br>
                        <a:rPr lang="en-US" sz="1400" dirty="0" smtClean="0">
                          <a:latin typeface="Times New Roman" panose="02020603050405020304" pitchFamily="18" charset="0"/>
                          <a:cs typeface="Times New Roman" panose="02020603050405020304" pitchFamily="18" charset="0"/>
                          <a:sym typeface="+mn-ea"/>
                        </a:rPr>
                      </a:br>
                      <a:r>
                        <a:rPr lang="en-US" sz="1400" b="1" dirty="0" smtClean="0">
                          <a:latin typeface="Times New Roman" panose="02020603050405020304" pitchFamily="18" charset="0"/>
                          <a:cs typeface="Times New Roman" panose="02020603050405020304" pitchFamily="18" charset="0"/>
                          <a:sym typeface="+mn-ea"/>
                        </a:rPr>
                        <a:t>Reading Skills- </a:t>
                      </a:r>
                      <a:r>
                        <a:rPr lang="en-US" sz="1400" b="0" dirty="0" smtClean="0">
                          <a:latin typeface="Times New Roman" panose="02020603050405020304" pitchFamily="18" charset="0"/>
                          <a:cs typeface="Times New Roman" panose="02020603050405020304" pitchFamily="18" charset="0"/>
                          <a:sym typeface="+mn-ea"/>
                        </a:rPr>
                        <a:t>Pg .no.56 Talking about your favourite food.</a:t>
                      </a:r>
                      <a:endParaRPr lang="en-US" sz="1400" dirty="0">
                        <a:latin typeface="Times New Roman" panose="02020603050405020304" pitchFamily="18" charset="0"/>
                        <a:cs typeface="Times New Roman" panose="02020603050405020304" pitchFamily="18" charset="0"/>
                        <a:sym typeface="+mn-ea"/>
                      </a:endParaRPr>
                    </a:p>
                    <a:p>
                      <a:pPr indent="0">
                        <a:buFont typeface="Wingdings" panose="05000000000000000000" charset="0"/>
                        <a:buNone/>
                      </a:pPr>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Compositions - Independence Day, Good Habits for Happy </a:t>
                      </a:r>
                      <a:r>
                        <a:rPr lang="en-US" sz="1400" dirty="0" smtClean="0">
                          <a:latin typeface="Times New Roman" panose="02020603050405020304" pitchFamily="18" charset="0"/>
                          <a:cs typeface="Times New Roman" panose="02020603050405020304" pitchFamily="18" charset="0"/>
                          <a:sym typeface="+mn-ea"/>
                        </a:rPr>
                        <a:t>Kids,Pg.no 56</a:t>
                      </a:r>
                      <a:endParaRPr lang="en-US" sz="1400" b="1" dirty="0">
                        <a:latin typeface="Times New Roman" panose="02020603050405020304" pitchFamily="18" charset="0"/>
                        <a:cs typeface="Times New Roman" panose="02020603050405020304" pitchFamily="18" charset="0"/>
                      </a:endParaRPr>
                    </a:p>
                    <a:p>
                      <a:pPr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a:t>
                      </a:r>
                      <a:r>
                        <a:rPr lang="en-US" sz="1400" dirty="0">
                          <a:solidFill>
                            <a:schemeClr val="tx1"/>
                          </a:solidFill>
                          <a:latin typeface="Times New Roman" panose="02020603050405020304" pitchFamily="18" charset="0"/>
                          <a:cs typeface="Times New Roman" panose="02020603050405020304" pitchFamily="18" charset="0"/>
                          <a:sym typeface="+mn-ea"/>
                        </a:rPr>
                        <a:t>:- Paste picture of various wheat products</a:t>
                      </a:r>
                      <a:endParaRPr lang="en-US" sz="1400" dirty="0">
                        <a:solidFill>
                          <a:schemeClr val="tx1"/>
                        </a:solidFill>
                        <a:latin typeface="Times New Roman" panose="02020603050405020304" pitchFamily="18" charset="0"/>
                        <a:cs typeface="Times New Roman" panose="02020603050405020304" pitchFamily="18" charset="0"/>
                        <a:sym typeface="+mn-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21005">
                <a:tc>
                  <a:txBody>
                    <a:bodyPr/>
                    <a:lstStyle/>
                    <a:p>
                      <a:pPr algn="ctr">
                        <a:lnSpc>
                          <a:spcPct val="115000"/>
                        </a:lnSpc>
                        <a:spcAft>
                          <a:spcPts val="0"/>
                        </a:spcAft>
                        <a:buNone/>
                      </a:pPr>
                      <a:r>
                        <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marR="0" lvl="0" algn="ctr" defTabSz="914400" rtl="0" eaLnBrk="1" fontAlgn="ctr" latinLnBrk="0" hangingPunct="1">
                        <a:lnSpc>
                          <a:spcPct val="115000"/>
                        </a:lnSpc>
                        <a:spcBef>
                          <a:spcPts val="0"/>
                        </a:spcBef>
                        <a:spcAft>
                          <a:spcPts val="0"/>
                        </a:spcAft>
                        <a:buClrTx/>
                        <a:buSzTx/>
                        <a:buFontTx/>
                        <a:buNone/>
                        <a:defRPr/>
                      </a:pPr>
                      <a:r>
                        <a:rPr lang="en-US" altLang="en-GB" sz="1400" b="1" u="none"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 ASSESSMENT</a:t>
                      </a:r>
                      <a:endParaRPr lang="en-US" altLang="en-GB" sz="1400" b="1"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9829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301686" cy="369332"/>
          </a:xfrm>
          <a:prstGeom prst="rect">
            <a:avLst/>
          </a:prstGeom>
          <a:noFill/>
        </p:spPr>
        <p:txBody>
          <a:bodyPr wrap="none" rtlCol="0">
            <a:spAutoFit/>
          </a:bodyPr>
          <a:lstStyle/>
          <a:p>
            <a:r>
              <a:rPr lang="en-US" dirty="0"/>
              <a:t>7</a:t>
            </a:r>
            <a:endParaRPr lang="en-US" dirty="0"/>
          </a:p>
        </p:txBody>
      </p:sp>
      <p:graphicFrame>
        <p:nvGraphicFramePr>
          <p:cNvPr id="10" name="Table 9"/>
          <p:cNvGraphicFramePr>
            <a:graphicFrameLocks noGrp="1"/>
          </p:cNvGraphicFramePr>
          <p:nvPr>
            <p:custDataLst>
              <p:tags r:id="rId2"/>
            </p:custDataLst>
          </p:nvPr>
        </p:nvGraphicFramePr>
        <p:xfrm>
          <a:off x="386080" y="481330"/>
          <a:ext cx="6082030" cy="8910066"/>
        </p:xfrm>
        <a:graphic>
          <a:graphicData uri="http://schemas.openxmlformats.org/drawingml/2006/table">
            <a:tbl>
              <a:tblPr>
                <a:tableStyleId>{16D9F66E-5EB9-4882-86FB-DCBF35E3C3E4}</a:tableStyleId>
              </a:tblPr>
              <a:tblGrid>
                <a:gridCol w="1176020"/>
                <a:gridCol w="4906010"/>
              </a:tblGrid>
              <a:tr h="490220">
                <a:tc>
                  <a:txBody>
                    <a:bodyPr/>
                    <a:lstStyle/>
                    <a:p>
                      <a:pPr algn="ctr">
                        <a:lnSpc>
                          <a:spcPct val="115000"/>
                        </a:lnSpc>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महीना / विषय</a:t>
                      </a: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hi-IN" sz="1400" b="1" dirty="0" smtClean="0">
                          <a:latin typeface="Nirmala UI" panose="020B0502040204020203" pitchFamily="34" charset="0"/>
                          <a:ea typeface="Nirmala UI" panose="020B0502040204020203" pitchFamily="34" charset="0"/>
                          <a:cs typeface="Nirmala UI" panose="020B0502040204020203" pitchFamily="34" charset="0"/>
                        </a:rPr>
                        <a:t>हिंदी </a:t>
                      </a:r>
                      <a:endParaRPr lang="en-US"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490220">
                <a:tc>
                  <a:txBody>
                    <a:bodyPr/>
                    <a:lstStyle/>
                    <a:p>
                      <a:pPr algn="ctr">
                        <a:lnSpc>
                          <a:spcPct val="115000"/>
                        </a:lnSpc>
                        <a:spcAft>
                          <a:spcPts val="0"/>
                        </a:spcAft>
                      </a:pPr>
                      <a:r>
                        <a:rPr lang="hi-IN" sz="1600" b="1" dirty="0">
                          <a:solidFill>
                            <a:schemeClr val="tx1"/>
                          </a:solidFill>
                          <a:effectLst/>
                          <a:latin typeface="Calibri" panose="020F0502020204030204" pitchFamily="34" charset="0"/>
                          <a:ea typeface="Times New Roman" panose="02020603050405020304" pitchFamily="18" charset="0"/>
                          <a:cs typeface="+mn-cs"/>
                          <a:sym typeface="+mn-ea"/>
                        </a:rPr>
                        <a:t>नोट :- </a:t>
                      </a:r>
                      <a:endParaRPr lang="en-GB" sz="1600" b="1" dirty="0">
                        <a:solidFill>
                          <a:schemeClr val="tx1"/>
                        </a:solidFill>
                        <a:latin typeface="Calibri" panose="020F0502020204030204"/>
                        <a:ea typeface="Calibri" panose="020F0502020204030204"/>
                        <a:cs typeface="Times New Roman" panose="02020603050405020304"/>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defRPr/>
                      </a:pPr>
                      <a:r>
                        <a:rPr lang="hi-IN" sz="1400" b="0" dirty="0">
                          <a:solidFill>
                            <a:schemeClr val="tx1"/>
                          </a:solidFill>
                          <a:effectLst/>
                          <a:latin typeface="Calibri" panose="020F0502020204030204" pitchFamily="34" charset="0"/>
                          <a:ea typeface="Times New Roman" panose="02020603050405020304" pitchFamily="18" charset="0"/>
                          <a:cs typeface="+mn-cs"/>
                          <a:sym typeface="+mn-ea"/>
                        </a:rPr>
                        <a:t>सभी पाठों के कठिन शब्दों का श्रुतलेख</a:t>
                      </a:r>
                      <a:r>
                        <a:rPr lang="en-US" sz="1400" b="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sym typeface="+mn-ea"/>
                        </a:rPr>
                        <a:t>,</a:t>
                      </a:r>
                      <a:r>
                        <a:rPr lang="hi-IN" sz="1400" b="0" dirty="0">
                          <a:solidFill>
                            <a:schemeClr val="tx1"/>
                          </a:solidFill>
                          <a:effectLst/>
                          <a:latin typeface="Calibri" panose="020F0502020204030204" pitchFamily="34" charset="0"/>
                          <a:ea typeface="Times New Roman" panose="02020603050405020304" pitchFamily="18" charset="0"/>
                          <a:cs typeface="+mn-cs"/>
                          <a:sym typeface="+mn-ea"/>
                        </a:rPr>
                        <a:t> शब्दार्थ, प्रश्न-उत्तर, वाक्य रचना, कविता की पंक्तियाँ तथा पाठ के </a:t>
                      </a:r>
                      <a:r>
                        <a:rPr lang="hi-IN" sz="1400" b="0" dirty="0" smtClean="0">
                          <a:solidFill>
                            <a:schemeClr val="tx1"/>
                          </a:solidFill>
                          <a:effectLst/>
                          <a:latin typeface="Calibri" panose="020F0502020204030204" pitchFamily="34" charset="0"/>
                          <a:ea typeface="Times New Roman" panose="02020603050405020304" pitchFamily="18" charset="0"/>
                          <a:cs typeface="+mn-cs"/>
                          <a:sym typeface="+mn-ea"/>
                        </a:rPr>
                        <a:t>अभ्यास</a:t>
                      </a:r>
                      <a:r>
                        <a:rPr lang="en-US" sz="1400" b="0" baseline="0" dirty="0" smtClean="0">
                          <a:solidFill>
                            <a:schemeClr val="tx1"/>
                          </a:solidFill>
                          <a:effectLst/>
                          <a:latin typeface="Calibri" panose="020F0502020204030204" pitchFamily="34" charset="0"/>
                          <a:ea typeface="Times New Roman" panose="02020603050405020304" pitchFamily="18" charset="0"/>
                          <a:cs typeface="+mn-cs"/>
                          <a:sym typeface="+mn-ea"/>
                        </a:rPr>
                        <a:t> </a:t>
                      </a:r>
                      <a:r>
                        <a:rPr lang="hi-IN" sz="1400" b="0" baseline="0" dirty="0" smtClean="0">
                          <a:solidFill>
                            <a:schemeClr val="tx1"/>
                          </a:solidFill>
                          <a:effectLst/>
                          <a:latin typeface="Calibri" panose="020F0502020204030204" pitchFamily="34" charset="0"/>
                          <a:ea typeface="Times New Roman" panose="02020603050405020304" pitchFamily="18" charset="0"/>
                          <a:cs typeface="+mn-cs"/>
                          <a:sym typeface="+mn-ea"/>
                        </a:rPr>
                        <a:t>करवाए जायेंगे</a:t>
                      </a:r>
                      <a:endParaRPr lang="en-US" sz="1400" b="0" dirty="0">
                        <a:solidFill>
                          <a:schemeClr val="tx1"/>
                        </a:solidFill>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06880">
                <a:tc>
                  <a:txBody>
                    <a:bodyPr/>
                    <a:lstStyle/>
                    <a:p>
                      <a:pPr marL="0" indent="0" algn="ctr">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अप्रैल</a:t>
                      </a:r>
                      <a:endPar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l">
                        <a:lnSpc>
                          <a:spcPct val="100000"/>
                        </a:lnSpc>
                        <a:spcBef>
                          <a:spcPts val="0"/>
                        </a:spcBef>
                        <a:spcAft>
                          <a:spcPts val="0"/>
                        </a:spcAft>
                        <a:buClrTx/>
                        <a:buSzTx/>
                        <a:buFontTx/>
                      </a:pPr>
                      <a:r>
                        <a:rPr lang="hi-IN" sz="1400" b="1" u="none"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पाठ्यपुस्तक</a:t>
                      </a: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-2</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घंटासुर</a:t>
                      </a:r>
                      <a:r>
                        <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कविता</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सीखा है हमने</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indent="0" algn="l">
                        <a:lnSpc>
                          <a:spcPct val="100000"/>
                        </a:lnSpc>
                        <a:spcBef>
                          <a:spcPts val="0"/>
                        </a:spcBef>
                        <a:spcAft>
                          <a:spcPts val="0"/>
                        </a:spcAft>
                        <a:buClrTx/>
                        <a:buSzTx/>
                        <a:buFontTx/>
                      </a:pP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व्याकरण- </a:t>
                      </a:r>
                      <a:r>
                        <a:rPr lang="en-US"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- 1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बातों वाली आवाजें (हमारी भाषा )</a:t>
                      </a:r>
                      <a:r>
                        <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endPar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indent="0" algn="l">
                        <a:lnSpc>
                          <a:spcPct val="100000"/>
                        </a:lnSpc>
                        <a:spcBef>
                          <a:spcPts val="0"/>
                        </a:spcBef>
                        <a:spcAft>
                          <a:spcPts val="0"/>
                        </a:spcAft>
                        <a:buClrTx/>
                        <a:buSzTx/>
                        <a:buFontTx/>
                      </a:pPr>
                      <a:r>
                        <a:rPr lang="en-US" altLang="en-US"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पाठ-2</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वर्ण कई अपनी भाषा में ( वर्णमाला )</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indent="0" algn="l">
                        <a:lnSpc>
                          <a:spcPct val="100000"/>
                        </a:lnSpc>
                        <a:spcBef>
                          <a:spcPts val="0"/>
                        </a:spcBef>
                        <a:spcAft>
                          <a:spcPts val="0"/>
                        </a:spcAft>
                        <a:buClrTx/>
                        <a:buSzTx/>
                        <a:buFontTx/>
                      </a:pP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रचनात्मक लेखन</a:t>
                      </a:r>
                      <a:r>
                        <a:rPr lang="en-US" alt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hi-IN" alt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hi-IN" alt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कक्षा का पहला दिन,</a:t>
                      </a:r>
                      <a:r>
                        <a:rPr lang="hi-IN" altLang="hi-IN" sz="1400" b="0" u="none" baseline="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जल ही जीवन है </a:t>
                      </a:r>
                      <a:endParaRPr lang="en-US" alt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indent="0" algn="l">
                        <a:lnSpc>
                          <a:spcPct val="100000"/>
                        </a:lnSpc>
                        <a:spcBef>
                          <a:spcPts val="0"/>
                        </a:spcBef>
                        <a:spcAft>
                          <a:spcPts val="0"/>
                        </a:spcAft>
                        <a:buClrTx/>
                        <a:buSzTx/>
                        <a:buFontTx/>
                      </a:pP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अतिरिक्त पठन- </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-14,15,16</a:t>
                      </a:r>
                      <a:r>
                        <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indent="0" algn="l">
                        <a:lnSpc>
                          <a:spcPct val="100000"/>
                        </a:lnSpc>
                        <a:spcBef>
                          <a:spcPts val="0"/>
                        </a:spcBef>
                        <a:spcAft>
                          <a:spcPts val="0"/>
                        </a:spcAft>
                        <a:buClrTx/>
                        <a:buSzTx/>
                        <a:buFontTx/>
                      </a:pP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कला एकीकरण-</a:t>
                      </a:r>
                      <a:r>
                        <a:rPr lang="en-US"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पृष्ठ संख्या - 20 (दिए गए चित्र में रंग भरिये</a:t>
                      </a:r>
                      <a:r>
                        <a:rPr 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I) </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indent="0" algn="l">
                        <a:lnSpc>
                          <a:spcPct val="100000"/>
                        </a:lnSpc>
                        <a:spcBef>
                          <a:spcPts val="0"/>
                        </a:spcBef>
                        <a:spcAft>
                          <a:spcPts val="0"/>
                        </a:spcAft>
                        <a:buClrTx/>
                        <a:buSzTx/>
                        <a:buFontTx/>
                      </a:pP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प्रस्तुतीकरण-</a:t>
                      </a:r>
                      <a:r>
                        <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कविता वाचन</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indent="0" algn="l">
                        <a:lnSpc>
                          <a:spcPct val="100000"/>
                        </a:lnSpc>
                        <a:spcBef>
                          <a:spcPts val="0"/>
                        </a:spcBef>
                        <a:spcAft>
                          <a:spcPts val="0"/>
                        </a:spcAft>
                        <a:buClrTx/>
                        <a:buSzTx/>
                        <a:buFontTx/>
                      </a:pP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u="none"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प्रायोगिक ज्ञान:-</a:t>
                      </a:r>
                      <a:r>
                        <a:rPr lang="en-US" sz="1400" b="1" u="none"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स्वरों का सुंदर पेड़ बनायें </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I</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20240">
                <a:tc>
                  <a:txBody>
                    <a:bodyPr/>
                    <a:lstStyle/>
                    <a:p>
                      <a:pPr algn="ctr">
                        <a:lnSpc>
                          <a:spcPct val="115000"/>
                        </a:lnSpc>
                        <a:spcAft>
                          <a:spcPts val="0"/>
                        </a:spcAft>
                        <a:buClrTx/>
                        <a:buSzTx/>
                        <a:buFontTx/>
                        <a:buNone/>
                      </a:pPr>
                      <a:r>
                        <a:rPr lang="hi-IN" sz="1400" b="1" dirty="0">
                          <a:latin typeface="Nirmala UI" panose="020B0502040204020203" pitchFamily="34" charset="0"/>
                          <a:ea typeface="Nirmala UI" panose="020B0502040204020203" pitchFamily="34" charset="0"/>
                          <a:cs typeface="Nirmala UI" panose="020B0502040204020203" pitchFamily="34" charset="0"/>
                        </a:rPr>
                        <a:t>मई</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spcBef>
                          <a:spcPts val="0"/>
                        </a:spcBef>
                        <a:spcAft>
                          <a:spcPts val="0"/>
                        </a:spcAft>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- 3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आओ मिलकर पेड़ लगाएँ</a:t>
                      </a:r>
                      <a:r>
                        <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कविता</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- 5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किसने मेरा बाग सजाया</a:t>
                      </a:r>
                      <a:r>
                        <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- 3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व्यंजन माँगे स्वर का साथ (मात्राएँ)</a:t>
                      </a:r>
                      <a:r>
                        <a:rPr lang="en-US" alt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- 4  </a:t>
                      </a:r>
                      <a:r>
                        <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वर्ण- वर्ण शब्द, शब्द-शब्द वाक्य (शब्द और वाक्य)</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मेरा प्रिय खिलौना- मेरी कार,</a:t>
                      </a:r>
                      <a:r>
                        <a:rPr lang="hi-IN" altLang="hi-IN" sz="1400" b="0" baseline="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मित्र का जन्मदिन </a:t>
                      </a:r>
                      <a:endParaRPr lang="en-US" altLang="hi-IN" sz="1400" b="0" u="none" baseline="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अतिरिक्त पठन-</a:t>
                      </a:r>
                      <a:r>
                        <a:rPr lang="en-US" altLang="en-US" sz="1400" b="0"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-21,22</a:t>
                      </a:r>
                      <a:endParaRPr lang="en-US" altLang="en-US" sz="1400" b="0"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a:spcBef>
                          <a:spcPts val="0"/>
                        </a:spcBef>
                        <a:spcAft>
                          <a:spcPts val="0"/>
                        </a:spcAft>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एकीकरण-</a:t>
                      </a:r>
                      <a:r>
                        <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अलग अलग  पेड़ों की पत्तियाँ चिपकाकर  पेड़ों के नाम लिखें I</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a:spcBef>
                          <a:spcPts val="0"/>
                        </a:spcBef>
                        <a:spcAft>
                          <a:spcPts val="0"/>
                        </a:spcAft>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पृष्ठ संख्या 26 (ज्ञान विस्तार)</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06880">
                <a:tc>
                  <a:txBody>
                    <a:bodyPr/>
                    <a:lstStyle/>
                    <a:p>
                      <a:pPr algn="ctr">
                        <a:lnSpc>
                          <a:spcPct val="115000"/>
                        </a:lnSpc>
                        <a:spcAft>
                          <a:spcPts val="0"/>
                        </a:spcAft>
                        <a:buClrTx/>
                        <a:buSzTx/>
                        <a:buFontTx/>
                        <a:buNone/>
                      </a:pPr>
                      <a:r>
                        <a:rPr lang="hi-IN" sz="1400" b="1" dirty="0">
                          <a:latin typeface="Nirmala UI" panose="020B0502040204020203" pitchFamily="34" charset="0"/>
                          <a:ea typeface="Nirmala UI" panose="020B0502040204020203" pitchFamily="34" charset="0"/>
                          <a:cs typeface="Nirmala UI" panose="020B0502040204020203" pitchFamily="34" charset="0"/>
                        </a:rPr>
                        <a:t>जुलाई </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 </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4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साहसी अमित</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6</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झाँसी की रानी</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- 5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नाम ही है मेरी पहचान (संज्ञा)</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- 6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शब्द ही होते लड़का लड़की (लिंग)</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मेरे </a:t>
                      </a:r>
                      <a:r>
                        <a:rPr lang="hi-IN" altLang="hi-IN" sz="1400"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सपनों </a:t>
                      </a:r>
                      <a:r>
                        <a:rPr lang="hi-IN"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 घर, व्यायाम - स्वास्थ्य की कुंजी </a:t>
                      </a:r>
                      <a:endParaRPr lang="en-US" alt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अतिरिक्त पठन-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वीरांगना रानी चेन्नमा (ज्ञान विस्तार )</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indent="0" algn="l">
                        <a:lnSpc>
                          <a:spcPct val="100000"/>
                        </a:lnSpc>
                        <a:spcBef>
                          <a:spcPts val="0"/>
                        </a:spcBef>
                        <a:spcAft>
                          <a:spcPts val="0"/>
                        </a:spcAft>
                        <a:buClrTx/>
                        <a:buSzTx/>
                        <a:buFontTx/>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एकीकरण-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संख्या-34आइसक्रीम स्टिक से फोटोफ्रेम बनायें I</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प्रस्तुतीकरण-</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संज्ञा गीत </a:t>
                      </a:r>
                      <a:endPar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indent="0" algn="l">
                        <a:lnSpc>
                          <a:spcPct val="100000"/>
                        </a:lnSpc>
                        <a:spcBef>
                          <a:spcPts val="0"/>
                        </a:spcBef>
                        <a:spcAft>
                          <a:spcPts val="0"/>
                        </a:spcAft>
                        <a:buClrTx/>
                        <a:buSzTx/>
                        <a:buFontTx/>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a:t>
                      </a:r>
                      <a:r>
                        <a:rPr lang="en-US" altLang="en-US" sz="1400"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43 (खेल -खेल में )</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06880">
                <a:tc>
                  <a:txBody>
                    <a:bodyPr/>
                    <a:lstStyle/>
                    <a:p>
                      <a:pPr algn="ctr">
                        <a:lnSpc>
                          <a:spcPct val="115000"/>
                        </a:lnSpc>
                        <a:spcAft>
                          <a:spcPts val="0"/>
                        </a:spcAft>
                        <a:buClrTx/>
                        <a:buSzTx/>
                        <a:buFontTx/>
                        <a:buNone/>
                      </a:pPr>
                      <a:r>
                        <a:rPr lang="hi-IN" sz="1400" b="1" dirty="0">
                          <a:latin typeface="Nirmala UI" panose="020B0502040204020203" pitchFamily="34" charset="0"/>
                          <a:ea typeface="Nirmala UI" panose="020B0502040204020203" pitchFamily="34" charset="0"/>
                          <a:cs typeface="Nirmala UI" panose="020B0502040204020203" pitchFamily="34" charset="0"/>
                        </a:rPr>
                        <a:t>अगस्त </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- 7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पंद्रह अगस्त</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कविता</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- 9 </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पुनः नया निर्माण करो</a:t>
                      </a:r>
                      <a:endPar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7</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एक अनेक शब्द (वचन)</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- 8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नाम वाले शब्द (सर्वनाम )</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-15 </a:t>
                      </a: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चित्र</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वर्णन</a:t>
                      </a:r>
                      <a:endParaRPr lang="en-US"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0" marR="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शिक्षा का महत्व, </a:t>
                      </a:r>
                      <a:r>
                        <a:rPr lang="hi-IN" altLang="hi-IN" sz="1400"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रक्षाबंधन </a:t>
                      </a:r>
                      <a:endParaRPr lang="en-US" altLang="hi-IN" sz="1400" b="0" u="none" baseline="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अतिरिक्त पठन-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-48 ,49 , 50 </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a:spcBef>
                          <a:spcPts val="0"/>
                        </a:spcBef>
                        <a:spcAft>
                          <a:spcPts val="0"/>
                        </a:spcAft>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एकीकरण-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भिंडी की सहायता से फूलों का चित्र बनायें I</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प्रस्तुतीकरण-</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रोल प्ले (स्वतंत्रता सेनानी )</a:t>
                      </a:r>
                      <a:endPar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0" marR="0">
                        <a:spcBef>
                          <a:spcPts val="0"/>
                        </a:spcBef>
                        <a:spcAft>
                          <a:spcPts val="0"/>
                        </a:spcAft>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अंतर खोजें</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87730">
                <a:tc>
                  <a:txBody>
                    <a:bodyPr/>
                    <a:lstStyle/>
                    <a:p>
                      <a:pPr algn="ctr">
                        <a:lnSpc>
                          <a:spcPct val="115000"/>
                        </a:lnSpc>
                        <a:spcAft>
                          <a:spcPts val="0"/>
                        </a:spcAft>
                        <a:buClrTx/>
                        <a:buSzTx/>
                        <a:buFontTx/>
                        <a:buNone/>
                      </a:pPr>
                      <a:r>
                        <a:rPr lang="hi-IN" sz="1400" b="1" dirty="0">
                          <a:latin typeface="Nirmala UI" panose="020B0502040204020203" pitchFamily="34" charset="0"/>
                          <a:ea typeface="Nirmala UI" panose="020B0502040204020203" pitchFamily="34" charset="0"/>
                          <a:cs typeface="Nirmala UI" panose="020B0502040204020203" pitchFamily="34" charset="0"/>
                        </a:rPr>
                        <a:t>सितम्बर </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spcBef>
                          <a:spcPts val="0"/>
                        </a:spcBef>
                        <a:spcAft>
                          <a:spcPts val="0"/>
                        </a:spcAft>
                        <a:buNone/>
                      </a:pPr>
                      <a:r>
                        <a:rPr lang="hi-IN" altLang="en-US"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अर्द्धवार्षिक परीक्षा के लिए दोहराई </a:t>
                      </a:r>
                      <a:endParaRPr lang="hi-IN" altLang="en-US"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2" name="Table 1"/>
          <p:cNvGraphicFramePr>
            <a:graphicFrameLocks noGrp="1"/>
          </p:cNvGraphicFramePr>
          <p:nvPr/>
        </p:nvGraphicFramePr>
        <p:xfrm>
          <a:off x="-2392471" y="3244241"/>
          <a:ext cx="208280" cy="297180"/>
        </p:xfrm>
        <a:graphic>
          <a:graphicData uri="http://schemas.openxmlformats.org/drawingml/2006/table">
            <a:tbl>
              <a:tblPr>
                <a:tableStyleId>{5940675A-B579-460E-94D1-54222C63F5DA}</a:tableStyleId>
              </a:tblPr>
              <a:tblGrid>
                <a:gridCol w="208280"/>
              </a:tblGrid>
              <a:tr h="0">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9829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301686" cy="369332"/>
          </a:xfrm>
          <a:prstGeom prst="rect">
            <a:avLst/>
          </a:prstGeom>
          <a:noFill/>
        </p:spPr>
        <p:txBody>
          <a:bodyPr wrap="none" rtlCol="0">
            <a:spAutoFit/>
          </a:bodyPr>
          <a:lstStyle/>
          <a:p>
            <a:r>
              <a:rPr lang="en-US" dirty="0"/>
              <a:t>8</a:t>
            </a:r>
            <a:endParaRPr lang="en-US" dirty="0"/>
          </a:p>
        </p:txBody>
      </p:sp>
      <p:graphicFrame>
        <p:nvGraphicFramePr>
          <p:cNvPr id="8" name="Table 7"/>
          <p:cNvGraphicFramePr>
            <a:graphicFrameLocks noGrp="1"/>
          </p:cNvGraphicFramePr>
          <p:nvPr>
            <p:custDataLst>
              <p:tags r:id="rId2"/>
            </p:custDataLst>
          </p:nvPr>
        </p:nvGraphicFramePr>
        <p:xfrm>
          <a:off x="387985" y="450215"/>
          <a:ext cx="6065520" cy="5202555"/>
        </p:xfrm>
        <a:graphic>
          <a:graphicData uri="http://schemas.openxmlformats.org/drawingml/2006/table">
            <a:tbl>
              <a:tblPr>
                <a:tableStyleId>{8A107856-5554-42FB-B03E-39F5DBC370BA}</a:tableStyleId>
              </a:tblPr>
              <a:tblGrid>
                <a:gridCol w="1332865"/>
                <a:gridCol w="4732655"/>
              </a:tblGrid>
              <a:tr h="49022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cs typeface="Times New Roman" panose="02020603050405020304" pitchFamily="18" charset="0"/>
                        </a:rPr>
                        <a:t>MATHS</a:t>
                      </a:r>
                      <a:endParaRPr lang="hi-IN" sz="1400" b="1"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948690">
                <a:tc>
                  <a:txBody>
                    <a:bodyPr/>
                    <a:lstStyle/>
                    <a:p>
                      <a:pPr algn="ctr">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APRIL</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Unit-</a:t>
                      </a:r>
                      <a:r>
                        <a:rPr lang="en-US" sz="1400" b="1" dirty="0">
                          <a:latin typeface="Times New Roman" panose="02020603050405020304" pitchFamily="18" charset="0"/>
                          <a:cs typeface="Times New Roman" panose="02020603050405020304" pitchFamily="18" charset="0"/>
                          <a:sym typeface="+mn-ea"/>
                        </a:rPr>
                        <a:t>1 </a:t>
                      </a:r>
                      <a:r>
                        <a:rPr lang="en-US" sz="1400" b="0" dirty="0">
                          <a:latin typeface="Times New Roman" panose="02020603050405020304" pitchFamily="18" charset="0"/>
                          <a:cs typeface="Times New Roman" panose="02020603050405020304" pitchFamily="18" charset="0"/>
                          <a:sym typeface="+mn-ea"/>
                        </a:rPr>
                        <a:t>Numbers from 100 to 200</a:t>
                      </a:r>
                      <a:endParaRPr lang="en-US" sz="1400" b="1"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Unit-2-</a:t>
                      </a:r>
                      <a:r>
                        <a:rPr lang="en-US" sz="1400" dirty="0">
                          <a:latin typeface="Times New Roman" panose="02020603050405020304" pitchFamily="18" charset="0"/>
                          <a:cs typeface="Times New Roman" panose="02020603050405020304" pitchFamily="18" charset="0"/>
                          <a:sym typeface="+mn-ea"/>
                        </a:rPr>
                        <a:t>Numbers from 201 to 1000 , Tables - 2 to 5</a:t>
                      </a:r>
                      <a:endParaRPr lang="en-US" sz="1400" b="1"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 </a:t>
                      </a:r>
                      <a:r>
                        <a:rPr lang="en-US" sz="1400" b="0" dirty="0">
                          <a:solidFill>
                            <a:schemeClr val="tx1"/>
                          </a:solidFill>
                          <a:latin typeface="Times New Roman" panose="02020603050405020304" pitchFamily="18" charset="0"/>
                          <a:cs typeface="Times New Roman" panose="02020603050405020304" pitchFamily="18" charset="0"/>
                          <a:sym typeface="+mn-ea"/>
                        </a:rPr>
                        <a:t>Make an Abacus by using smilies.</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a:t>
                      </a:r>
                      <a:r>
                        <a:rPr lang="en-US" sz="1400" b="1" dirty="0" smtClean="0">
                          <a:solidFill>
                            <a:schemeClr val="tx1"/>
                          </a:solidFill>
                          <a:latin typeface="Times New Roman" panose="02020603050405020304" pitchFamily="18" charset="0"/>
                          <a:cs typeface="Times New Roman" panose="02020603050405020304" pitchFamily="18" charset="0"/>
                          <a:sym typeface="+mn-ea"/>
                        </a:rPr>
                        <a:t> </a:t>
                      </a:r>
                      <a:r>
                        <a:rPr lang="en-US" sz="1400" b="0" dirty="0" smtClean="0">
                          <a:solidFill>
                            <a:schemeClr val="tx1"/>
                          </a:solidFill>
                          <a:latin typeface="Times New Roman" panose="02020603050405020304" pitchFamily="18" charset="0"/>
                          <a:cs typeface="Times New Roman" panose="02020603050405020304" pitchFamily="18" charset="0"/>
                          <a:sym typeface="+mn-ea"/>
                        </a:rPr>
                        <a:t>Place value game (Learning with fun )</a:t>
                      </a:r>
                      <a:endParaRPr lang="en-GB" sz="1400" b="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35075">
                <a:tc>
                  <a:txBody>
                    <a:bodyPr/>
                    <a:lstStyle/>
                    <a:p>
                      <a:pPr algn="ctr">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MAY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Unit-</a:t>
                      </a:r>
                      <a:r>
                        <a:rPr lang="en-US" sz="1400" b="1" dirty="0">
                          <a:latin typeface="Times New Roman" panose="02020603050405020304" pitchFamily="18" charset="0"/>
                          <a:cs typeface="Times New Roman" panose="02020603050405020304" pitchFamily="18" charset="0"/>
                          <a:sym typeface="+mn-ea"/>
                        </a:rPr>
                        <a:t> 3 </a:t>
                      </a:r>
                      <a:r>
                        <a:rPr lang="en-US" sz="1400" b="0" dirty="0">
                          <a:latin typeface="Times New Roman" panose="02020603050405020304" pitchFamily="18" charset="0"/>
                          <a:cs typeface="Times New Roman" panose="02020603050405020304" pitchFamily="18" charset="0"/>
                          <a:sym typeface="+mn-ea"/>
                        </a:rPr>
                        <a:t>Addition,</a:t>
                      </a:r>
                      <a:r>
                        <a:rPr lang="en-US" sz="1400" b="1" dirty="0">
                          <a:latin typeface="Times New Roman" panose="02020603050405020304" pitchFamily="18" charset="0"/>
                          <a:cs typeface="Times New Roman" panose="02020603050405020304" pitchFamily="18" charset="0"/>
                          <a:sym typeface="+mn-ea"/>
                        </a:rPr>
                        <a:t> Unit -</a:t>
                      </a:r>
                      <a:r>
                        <a:rPr lang="en-US" sz="1400" b="0" dirty="0">
                          <a:latin typeface="Times New Roman" panose="02020603050405020304" pitchFamily="18" charset="0"/>
                          <a:cs typeface="Times New Roman" panose="02020603050405020304" pitchFamily="18" charset="0"/>
                          <a:sym typeface="+mn-ea"/>
                        </a:rPr>
                        <a:t>7 Basic Geometry (Rectangle, Square) </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Tables - 6 &amp;7</a:t>
                      </a:r>
                      <a:endParaRPr lang="en-US" sz="1400" b="0" dirty="0">
                        <a:latin typeface="Times New Roman" panose="02020603050405020304" pitchFamily="18" charset="0"/>
                        <a:cs typeface="Times New Roman" panose="02020603050405020304" pitchFamily="18" charset="0"/>
                      </a:endParaRPr>
                    </a:p>
                    <a:p>
                      <a:pPr marL="59055" marR="0" lvl="0" indent="0" algn="l" defTabSz="914400" rtl="0" eaLnBrk="1" fontAlgn="ctr" latinLnBrk="0" hangingPunct="1">
                        <a:lnSpc>
                          <a:spcPct val="115000"/>
                        </a:lnSpc>
                        <a:spcBef>
                          <a:spcPts val="0"/>
                        </a:spcBef>
                        <a:spcAft>
                          <a:spcPts val="0"/>
                        </a:spcAft>
                        <a:buClrTx/>
                        <a:buSzTx/>
                        <a:buFontTx/>
                        <a:buNone/>
                        <a:defRPr/>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a:t>
                      </a:r>
                      <a:r>
                        <a:rPr lang="en-US" sz="1400" b="0" dirty="0">
                          <a:solidFill>
                            <a:schemeClr val="tx1"/>
                          </a:solidFill>
                          <a:latin typeface="Times New Roman" panose="02020603050405020304" pitchFamily="18" charset="0"/>
                          <a:cs typeface="Times New Roman" panose="02020603050405020304" pitchFamily="18" charset="0"/>
                          <a:sym typeface="+mn-ea"/>
                        </a:rPr>
                        <a:t> Properties of addition will be taken by using stars.</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59055" marR="0" lvl="0" indent="0" algn="l" defTabSz="914400" rtl="0" eaLnBrk="1" fontAlgn="ctr" latinLnBrk="0" hangingPunct="1">
                        <a:lnSpc>
                          <a:spcPct val="115000"/>
                        </a:lnSpc>
                        <a:spcBef>
                          <a:spcPts val="0"/>
                        </a:spcBef>
                        <a:spcAft>
                          <a:spcPts val="0"/>
                        </a:spcAft>
                        <a:buClrTx/>
                        <a:buSzTx/>
                        <a:buFontTx/>
                        <a:buNone/>
                        <a:defRPr/>
                      </a:pPr>
                      <a:r>
                        <a:rPr lang="en-US" sz="1400" b="1" dirty="0" smtClean="0">
                          <a:latin typeface="Times New Roman" panose="02020603050405020304" pitchFamily="18" charset="0"/>
                          <a:cs typeface="Times New Roman" panose="02020603050405020304" pitchFamily="18" charset="0"/>
                          <a:sym typeface="+mn-ea"/>
                        </a:rPr>
                        <a:t>Experiential Learning: </a:t>
                      </a:r>
                      <a:r>
                        <a:rPr lang="en-US" sz="1400" b="0" dirty="0" smtClean="0">
                          <a:latin typeface="Times New Roman" panose="02020603050405020304" pitchFamily="18" charset="0"/>
                          <a:cs typeface="Times New Roman" panose="02020603050405020304" pitchFamily="18" charset="0"/>
                          <a:sym typeface="+mn-ea"/>
                        </a:rPr>
                        <a:t>Fun with shapes using clay modelling</a:t>
                      </a:r>
                      <a:endParaRPr lang="en-GB" sz="1400" b="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39825">
                <a:tc>
                  <a:txBody>
                    <a:bodyPr/>
                    <a:lstStyle/>
                    <a:p>
                      <a:pPr algn="ctr">
                        <a:lnSpc>
                          <a:spcPct val="115000"/>
                        </a:lnSpc>
                        <a:spcAft>
                          <a:spcPts val="0"/>
                        </a:spcAft>
                        <a:buNone/>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Unit-</a:t>
                      </a:r>
                      <a:r>
                        <a:rPr lang="en-US" sz="1400" b="1" dirty="0">
                          <a:latin typeface="Times New Roman" panose="02020603050405020304" pitchFamily="18" charset="0"/>
                          <a:cs typeface="Times New Roman" panose="02020603050405020304" pitchFamily="18" charset="0"/>
                          <a:sym typeface="+mn-ea"/>
                        </a:rPr>
                        <a:t> 4 </a:t>
                      </a:r>
                      <a:r>
                        <a:rPr lang="en-US" sz="1400" dirty="0">
                          <a:latin typeface="Times New Roman" panose="02020603050405020304" pitchFamily="18" charset="0"/>
                          <a:cs typeface="Times New Roman" panose="02020603050405020304" pitchFamily="18" charset="0"/>
                          <a:sym typeface="+mn-ea"/>
                        </a:rPr>
                        <a:t>Subtraction, </a:t>
                      </a:r>
                      <a:r>
                        <a:rPr lang="en-US" sz="1400" b="1" dirty="0">
                          <a:latin typeface="Times New Roman" panose="02020603050405020304" pitchFamily="18" charset="0"/>
                          <a:cs typeface="Times New Roman" panose="02020603050405020304" pitchFamily="18" charset="0"/>
                          <a:sym typeface="+mn-ea"/>
                        </a:rPr>
                        <a:t>Unit-12</a:t>
                      </a:r>
                      <a:r>
                        <a:rPr lang="en-US" sz="1400" dirty="0">
                          <a:latin typeface="Times New Roman" panose="02020603050405020304" pitchFamily="18" charset="0"/>
                          <a:cs typeface="Times New Roman" panose="02020603050405020304" pitchFamily="18" charset="0"/>
                          <a:sym typeface="+mn-ea"/>
                        </a:rPr>
                        <a:t> Patterns ,Tables- 8 &amp; 9</a:t>
                      </a:r>
                      <a:endParaRPr lang="en-US" sz="1400" b="0" u="sng" kern="1200" dirty="0">
                        <a:solidFill>
                          <a:srgbClr val="FF0000"/>
                        </a:solidFill>
                        <a:latin typeface="Times New Roman" panose="02020603050405020304" pitchFamily="18" charset="0"/>
                        <a:ea typeface="Calibri" panose="020F0502020204030204"/>
                        <a:cs typeface="Times New Roman" panose="02020603050405020304" pitchFamily="18" charset="0"/>
                      </a:endParaRPr>
                    </a:p>
                    <a:p>
                      <a:pPr marL="59055"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 </a:t>
                      </a:r>
                      <a:r>
                        <a:rPr lang="en-US" sz="1400" dirty="0">
                          <a:latin typeface="Times New Roman" panose="02020603050405020304" pitchFamily="18" charset="0"/>
                          <a:cs typeface="Times New Roman" panose="02020603050405020304" pitchFamily="18" charset="0"/>
                          <a:sym typeface="+mn-ea"/>
                        </a:rPr>
                        <a:t>Properties of subtraction will be taken by using bindis.</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59055"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a:t>
                      </a:r>
                      <a:r>
                        <a:rPr lang="en-US" sz="1400" b="1" dirty="0" smtClean="0">
                          <a:solidFill>
                            <a:schemeClr val="tx1"/>
                          </a:solidFill>
                          <a:latin typeface="Times New Roman" panose="02020603050405020304" pitchFamily="18" charset="0"/>
                          <a:cs typeface="Times New Roman" panose="02020603050405020304" pitchFamily="18" charset="0"/>
                          <a:sym typeface="+mn-ea"/>
                        </a:rPr>
                        <a:t> </a:t>
                      </a:r>
                      <a:r>
                        <a:rPr lang="en-US" sz="1400" dirty="0">
                          <a:solidFill>
                            <a:schemeClr val="tx1"/>
                          </a:solidFill>
                          <a:latin typeface="Times New Roman" panose="02020603050405020304" pitchFamily="18" charset="0"/>
                          <a:cs typeface="Times New Roman" panose="02020603050405020304" pitchFamily="18" charset="0"/>
                          <a:sym typeface="+mn-ea"/>
                        </a:rPr>
                        <a:t>Build &amp; Crash subtraction game</a:t>
                      </a:r>
                      <a:endParaRPr lang="en-GB" sz="140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59055" marR="0" lvl="0" indent="0" algn="l" defTabSz="914400" rtl="0" eaLnBrk="1" fontAlgn="ctr" latinLnBrk="0" hangingPunct="1">
                        <a:lnSpc>
                          <a:spcPct val="115000"/>
                        </a:lnSpc>
                        <a:spcBef>
                          <a:spcPts val="0"/>
                        </a:spcBef>
                        <a:spcAft>
                          <a:spcPts val="0"/>
                        </a:spcAft>
                        <a:buClrTx/>
                        <a:buSzTx/>
                        <a:buFontTx/>
                        <a:buNone/>
                        <a:defRPr/>
                      </a:pPr>
                      <a:endParaRPr lang="en-GB" sz="1400" b="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384935">
                <a:tc>
                  <a:txBody>
                    <a:bodyPr/>
                    <a:lstStyle/>
                    <a:p>
                      <a:pPr algn="ctr">
                        <a:lnSpc>
                          <a:spcPct val="115000"/>
                        </a:lnSpc>
                        <a:spcAft>
                          <a:spcPts val="0"/>
                        </a:spcAft>
                        <a:buNone/>
                      </a:pPr>
                      <a:r>
                        <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altLang="hi-IN" sz="1400" b="1" dirty="0" smtClean="0">
                          <a:latin typeface="Times New Roman" panose="02020603050405020304" pitchFamily="18" charset="0"/>
                          <a:cs typeface="Times New Roman" panose="02020603050405020304" pitchFamily="18" charset="0"/>
                          <a:sym typeface="+mn-ea"/>
                        </a:rPr>
                        <a:t>Unit-</a:t>
                      </a:r>
                      <a:r>
                        <a:rPr lang="en-US" sz="1400" b="1" dirty="0" smtClean="0">
                          <a:latin typeface="Times New Roman" panose="02020603050405020304" pitchFamily="18" charset="0"/>
                          <a:cs typeface="Times New Roman" panose="02020603050405020304" pitchFamily="18" charset="0"/>
                          <a:sym typeface="+mn-ea"/>
                        </a:rPr>
                        <a:t> 5 </a:t>
                      </a:r>
                      <a:r>
                        <a:rPr lang="en-US" sz="1400" dirty="0" smtClean="0">
                          <a:latin typeface="Times New Roman" panose="02020603050405020304" pitchFamily="18" charset="0"/>
                          <a:cs typeface="Times New Roman" panose="02020603050405020304" pitchFamily="18" charset="0"/>
                          <a:sym typeface="+mn-ea"/>
                        </a:rPr>
                        <a:t>Multiplication, </a:t>
                      </a:r>
                      <a:r>
                        <a:rPr lang="en-US" sz="1400" b="1" dirty="0" smtClean="0">
                          <a:latin typeface="Times New Roman" panose="02020603050405020304" pitchFamily="18" charset="0"/>
                          <a:cs typeface="Times New Roman" panose="02020603050405020304" pitchFamily="18" charset="0"/>
                          <a:sym typeface="+mn-ea"/>
                        </a:rPr>
                        <a:t>Unit - 7 </a:t>
                      </a:r>
                      <a:r>
                        <a:rPr lang="en-US" sz="1400" dirty="0">
                          <a:latin typeface="Times New Roman" panose="02020603050405020304" pitchFamily="18" charset="0"/>
                          <a:cs typeface="Times New Roman" panose="02020603050405020304" pitchFamily="18" charset="0"/>
                          <a:sym typeface="+mn-ea"/>
                        </a:rPr>
                        <a:t>Basic Geometry</a:t>
                      </a:r>
                      <a:r>
                        <a:rPr lang="en-US" sz="1400" dirty="0" smtClean="0">
                          <a:latin typeface="Times New Roman" panose="02020603050405020304" pitchFamily="18" charset="0"/>
                          <a:cs typeface="Times New Roman" panose="02020603050405020304" pitchFamily="18" charset="0"/>
                          <a:sym typeface="+mn-ea"/>
                        </a:rPr>
                        <a:t>(Triangle, Circle) , Table of 10</a:t>
                      </a:r>
                      <a:endParaRPr lang="en-US" sz="1400" b="0" dirty="0" smtClean="0">
                        <a:latin typeface="Times New Roman" panose="02020603050405020304" pitchFamily="18" charset="0"/>
                        <a:cs typeface="Times New Roman" panose="02020603050405020304" pitchFamily="18" charset="0"/>
                      </a:endParaRPr>
                    </a:p>
                    <a:p>
                      <a:pPr marL="59055"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Integration:- </a:t>
                      </a:r>
                      <a:r>
                        <a:rPr lang="en-US" sz="1400" dirty="0" smtClean="0">
                          <a:solidFill>
                            <a:schemeClr val="tx1"/>
                          </a:solidFill>
                          <a:latin typeface="Times New Roman" panose="02020603050405020304" pitchFamily="18" charset="0"/>
                          <a:cs typeface="Times New Roman" panose="02020603050405020304" pitchFamily="18" charset="0"/>
                          <a:sym typeface="+mn-ea"/>
                        </a:rPr>
                        <a:t>Make a spacecraft by using different  geometrical shapes.</a:t>
                      </a:r>
                      <a:endParaRPr lang="en-US" sz="1400" b="1" dirty="0" smtClean="0">
                        <a:solidFill>
                          <a:schemeClr val="tx1"/>
                        </a:solidFill>
                        <a:latin typeface="Times New Roman" panose="02020603050405020304" pitchFamily="18" charset="0"/>
                        <a:cs typeface="Times New Roman" panose="02020603050405020304" pitchFamily="18" charset="0"/>
                        <a:sym typeface="+mn-ea"/>
                      </a:endParaRPr>
                    </a:p>
                    <a:p>
                      <a:pPr marL="59055"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a:t>
                      </a:r>
                      <a:r>
                        <a:rPr lang="en-US" sz="1400" dirty="0" smtClean="0">
                          <a:latin typeface="Times New Roman" panose="02020603050405020304" pitchFamily="18" charset="0"/>
                          <a:cs typeface="Times New Roman" panose="02020603050405020304" pitchFamily="18" charset="0"/>
                          <a:sym typeface="+mn-ea"/>
                        </a:rPr>
                        <a:t>M</a:t>
                      </a:r>
                      <a:r>
                        <a:rPr lang="en-US" sz="1400" dirty="0" smtClean="0">
                          <a:solidFill>
                            <a:schemeClr val="tx1"/>
                          </a:solidFill>
                          <a:latin typeface="Times New Roman" panose="02020603050405020304" pitchFamily="18" charset="0"/>
                          <a:cs typeface="Times New Roman" panose="02020603050405020304" pitchFamily="18" charset="0"/>
                          <a:sym typeface="+mn-ea"/>
                        </a:rPr>
                        <a:t>ultiplication board game</a:t>
                      </a:r>
                      <a:endPar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59055" marR="0" lvl="0" indent="0" algn="l" defTabSz="914400" rtl="0" eaLnBrk="1" fontAlgn="ctr" latinLnBrk="0" hangingPunct="1">
                        <a:lnSpc>
                          <a:spcPct val="115000"/>
                        </a:lnSpc>
                        <a:spcBef>
                          <a:spcPts val="0"/>
                        </a:spcBef>
                        <a:spcAft>
                          <a:spcPts val="0"/>
                        </a:spcAft>
                        <a:buClrTx/>
                        <a:buSzTx/>
                        <a:buFontTx/>
                        <a:buNone/>
                        <a:defRPr/>
                      </a:pPr>
                      <a:endParaRPr lang="en-GB" sz="1400" b="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2" name="Table 11"/>
          <p:cNvGraphicFramePr>
            <a:graphicFrameLocks noGrp="1"/>
          </p:cNvGraphicFramePr>
          <p:nvPr>
            <p:custDataLst>
              <p:tags r:id="rId3"/>
            </p:custDataLst>
          </p:nvPr>
        </p:nvGraphicFramePr>
        <p:xfrm>
          <a:off x="387985" y="6240780"/>
          <a:ext cx="6075680" cy="2822448"/>
        </p:xfrm>
        <a:graphic>
          <a:graphicData uri="http://schemas.openxmlformats.org/drawingml/2006/table">
            <a:tbl>
              <a:tblPr>
                <a:tableStyleId>{0505E3EF-67EA-436B-97B2-0124C06EBD24}</a:tableStyleId>
              </a:tblPr>
              <a:tblGrid>
                <a:gridCol w="1337310"/>
                <a:gridCol w="4738370"/>
              </a:tblGrid>
              <a:tr h="549275">
                <a:tc>
                  <a:txBody>
                    <a:bodyPr/>
                    <a:lstStyle/>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MONTH/</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SUBJECT</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EVS</a:t>
                      </a:r>
                      <a:endParaRPr lang="en-IN" sz="1400" b="1" kern="1200" baseline="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132840">
                <a:tc>
                  <a:txBody>
                    <a:bodyPr/>
                    <a:lstStyle/>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APRIL</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Ch-1 </a:t>
                      </a:r>
                      <a:r>
                        <a:rPr lang="en-US" sz="1400" b="0" dirty="0">
                          <a:latin typeface="Times New Roman" panose="02020603050405020304" pitchFamily="18" charset="0"/>
                          <a:cs typeface="Times New Roman" panose="02020603050405020304" pitchFamily="18" charset="0"/>
                          <a:sym typeface="+mn-ea"/>
                        </a:rPr>
                        <a:t>Body and Health, </a:t>
                      </a:r>
                      <a:r>
                        <a:rPr lang="en-US" altLang="hi-IN" sz="1400" b="1" dirty="0">
                          <a:latin typeface="Times New Roman" panose="02020603050405020304" pitchFamily="18" charset="0"/>
                          <a:cs typeface="Times New Roman" panose="02020603050405020304" pitchFamily="18" charset="0"/>
                          <a:sym typeface="+mn-ea"/>
                        </a:rPr>
                        <a:t>Ch-</a:t>
                      </a:r>
                      <a:r>
                        <a:rPr lang="en-US" sz="1400" b="1" dirty="0">
                          <a:latin typeface="Times New Roman" panose="02020603050405020304" pitchFamily="18" charset="0"/>
                          <a:cs typeface="Times New Roman" panose="02020603050405020304" pitchFamily="18" charset="0"/>
                          <a:sym typeface="+mn-ea"/>
                        </a:rPr>
                        <a:t>2 </a:t>
                      </a:r>
                      <a:r>
                        <a:rPr lang="en-US" sz="1400" b="0" dirty="0">
                          <a:latin typeface="Times New Roman" panose="02020603050405020304" pitchFamily="18" charset="0"/>
                          <a:cs typeface="Times New Roman" panose="02020603050405020304" pitchFamily="18" charset="0"/>
                          <a:sym typeface="+mn-ea"/>
                        </a:rPr>
                        <a:t>Inside My Body</a:t>
                      </a:r>
                      <a:endParaRPr lang="en-US" sz="1400" b="0" dirty="0">
                        <a:latin typeface="Times New Roman" panose="02020603050405020304" pitchFamily="18" charset="0"/>
                        <a:cs typeface="Times New Roman" panose="02020603050405020304" pitchFamily="18" charset="0"/>
                      </a:endParaRPr>
                    </a:p>
                    <a:p>
                      <a:pPr marL="59055"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Pg.no.12 (Make your body)</a:t>
                      </a:r>
                      <a:endParaRPr lang="en-US" sz="1400" b="1" dirty="0">
                        <a:solidFill>
                          <a:schemeClr val="tx1"/>
                        </a:solidFill>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altLang="hi-IN" sz="1400" b="1" dirty="0">
                          <a:solidFill>
                            <a:schemeClr val="tx1"/>
                          </a:solidFill>
                          <a:latin typeface="Times New Roman" panose="02020603050405020304" pitchFamily="18" charset="0"/>
                          <a:cs typeface="Times New Roman" panose="02020603050405020304" pitchFamily="18" charset="0"/>
                        </a:rPr>
                        <a:t>Audio -Video Session:-</a:t>
                      </a:r>
                      <a:r>
                        <a:rPr lang="en-US" altLang="hi-IN" sz="1400" b="0" dirty="0">
                          <a:solidFill>
                            <a:schemeClr val="tx1"/>
                          </a:solidFill>
                          <a:latin typeface="Times New Roman" panose="02020603050405020304" pitchFamily="18" charset="0"/>
                          <a:cs typeface="Times New Roman" panose="02020603050405020304" pitchFamily="18" charset="0"/>
                        </a:rPr>
                        <a:t> My Body</a:t>
                      </a:r>
                      <a:endParaRPr lang="en-US" altLang="hi-IN" sz="1400" b="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33475">
                <a:tc>
                  <a:txBody>
                    <a:bodyPr/>
                    <a:lstStyle/>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MAY</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Ch-3 </a:t>
                      </a:r>
                      <a:r>
                        <a:rPr lang="en-US" sz="1400" b="0" dirty="0">
                          <a:latin typeface="Times New Roman" panose="02020603050405020304" pitchFamily="18" charset="0"/>
                          <a:cs typeface="Times New Roman" panose="02020603050405020304" pitchFamily="18" charset="0"/>
                          <a:sym typeface="+mn-ea"/>
                        </a:rPr>
                        <a:t>Family and Friends</a:t>
                      </a:r>
                      <a:r>
                        <a:rPr lang="en-US" sz="1400" b="1" dirty="0">
                          <a:latin typeface="Times New Roman" panose="02020603050405020304" pitchFamily="18" charset="0"/>
                          <a:cs typeface="Times New Roman" panose="02020603050405020304" pitchFamily="18" charset="0"/>
                          <a:sym typeface="+mn-ea"/>
                        </a:rPr>
                        <a:t>, Ch-4 </a:t>
                      </a:r>
                      <a:r>
                        <a:rPr lang="en-US" sz="1400" b="0" dirty="0">
                          <a:latin typeface="Times New Roman" panose="02020603050405020304" pitchFamily="18" charset="0"/>
                          <a:cs typeface="Times New Roman" panose="02020603050405020304" pitchFamily="18" charset="0"/>
                          <a:sym typeface="+mn-ea"/>
                        </a:rPr>
                        <a:t>Houses We Live In</a:t>
                      </a:r>
                      <a:r>
                        <a:rPr lang="en-US" sz="1400" b="1" dirty="0">
                          <a:latin typeface="Times New Roman" panose="02020603050405020304" pitchFamily="18" charset="0"/>
                          <a:cs typeface="Times New Roman" panose="02020603050405020304" pitchFamily="18" charset="0"/>
                          <a:sym typeface="+mn-ea"/>
                        </a:rPr>
                        <a:t>, Ch-7 </a:t>
                      </a:r>
                      <a:r>
                        <a:rPr lang="en-US" sz="1400" b="0" dirty="0">
                          <a:latin typeface="Times New Roman" panose="02020603050405020304" pitchFamily="18" charset="0"/>
                          <a:cs typeface="Times New Roman" panose="02020603050405020304" pitchFamily="18" charset="0"/>
                          <a:sym typeface="+mn-ea"/>
                        </a:rPr>
                        <a:t>Places of Worship.</a:t>
                      </a:r>
                      <a:endParaRPr lang="en-US" sz="1400" b="0" dirty="0">
                        <a:latin typeface="Times New Roman" panose="02020603050405020304" pitchFamily="18" charset="0"/>
                        <a:cs typeface="Times New Roman" panose="02020603050405020304" pitchFamily="18" charset="0"/>
                      </a:endParaRPr>
                    </a:p>
                    <a:p>
                      <a:pPr marL="59055"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b="0" dirty="0">
                          <a:solidFill>
                            <a:schemeClr val="tx1"/>
                          </a:solidFill>
                          <a:latin typeface="Times New Roman" panose="02020603050405020304" pitchFamily="18" charset="0"/>
                          <a:cs typeface="Times New Roman" panose="02020603050405020304" pitchFamily="18" charset="0"/>
                          <a:sym typeface="+mn-ea"/>
                        </a:rPr>
                        <a:t>Craft a beautiful hut by using cl;ay and straw</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altLang="hi-IN" sz="1400" b="1" dirty="0">
                          <a:solidFill>
                            <a:schemeClr val="tx1"/>
                          </a:solidFill>
                          <a:latin typeface="Times New Roman" panose="02020603050405020304" pitchFamily="18" charset="0"/>
                          <a:cs typeface="Times New Roman" panose="02020603050405020304" pitchFamily="18" charset="0"/>
                          <a:sym typeface="+mn-ea"/>
                        </a:rPr>
                        <a:t>Audio -Video Session:-</a:t>
                      </a:r>
                      <a:r>
                        <a:rPr lang="en-US" altLang="hi-IN" sz="1400" dirty="0">
                          <a:solidFill>
                            <a:schemeClr val="tx1"/>
                          </a:solidFill>
                          <a:latin typeface="Times New Roman" panose="02020603050405020304" pitchFamily="18" charset="0"/>
                          <a:cs typeface="Times New Roman" panose="02020603050405020304" pitchFamily="18" charset="0"/>
                          <a:sym typeface="+mn-ea"/>
                        </a:rPr>
                        <a:t>Houses we live in.</a:t>
                      </a:r>
                      <a:endParaRPr lang="en-US" altLang="hi-IN" sz="1400" b="0" dirty="0">
                        <a:solidFill>
                          <a:schemeClr val="tx1"/>
                        </a:solidFill>
                        <a:latin typeface="Times New Roman" panose="02020603050405020304" pitchFamily="18" charset="0"/>
                        <a:cs typeface="Times New Roman" panose="02020603050405020304" pitchFamily="18" charset="0"/>
                      </a:endParaRPr>
                    </a:p>
                    <a:p>
                      <a:pPr marL="59055" indent="0">
                        <a:buFont typeface="Wingdings" panose="05000000000000000000" charset="0"/>
                        <a:buNone/>
                      </a:pPr>
                      <a:endParaRPr lang="en-US" sz="1400" b="0" dirty="0">
                        <a:solidFill>
                          <a:schemeClr val="tx1"/>
                        </a:solidFill>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4" name="Table 3"/>
          <p:cNvGraphicFramePr>
            <a:graphicFrameLocks noGrp="1"/>
          </p:cNvGraphicFramePr>
          <p:nvPr>
            <p:custDataLst>
              <p:tags r:id="rId4"/>
            </p:custDataLst>
          </p:nvPr>
        </p:nvGraphicFramePr>
        <p:xfrm>
          <a:off x="387985" y="5633720"/>
          <a:ext cx="6064885" cy="492125"/>
        </p:xfrm>
        <a:graphic>
          <a:graphicData uri="http://schemas.openxmlformats.org/drawingml/2006/table">
            <a:tbl>
              <a:tblPr>
                <a:tableStyleId>{8A107856-5554-42FB-B03E-39F5DBC370BA}</a:tableStyleId>
              </a:tblPr>
              <a:tblGrid>
                <a:gridCol w="1323340"/>
                <a:gridCol w="4741545"/>
              </a:tblGrid>
              <a:tr h="492125">
                <a:tc>
                  <a:txBody>
                    <a:bodyPr/>
                    <a:lstStyle/>
                    <a:p>
                      <a:pPr algn="ctr">
                        <a:lnSpc>
                          <a:spcPct val="115000"/>
                        </a:lnSpc>
                        <a:spcAft>
                          <a:spcPts val="0"/>
                        </a:spcAft>
                        <a:buNone/>
                      </a:pPr>
                      <a:r>
                        <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marR="0" lvl="0" algn="ctr" defTabSz="914400" rtl="0" eaLnBrk="1" fontAlgn="ctr" latinLnBrk="0" hangingPunct="1">
                        <a:lnSpc>
                          <a:spcPct val="115000"/>
                        </a:lnSpc>
                        <a:spcBef>
                          <a:spcPts val="0"/>
                        </a:spcBef>
                        <a:spcAft>
                          <a:spcPts val="0"/>
                        </a:spcAft>
                        <a:buClrTx/>
                        <a:buSzTx/>
                        <a:buFontTx/>
                        <a:buNone/>
                        <a:defRPr/>
                      </a:pPr>
                      <a:r>
                        <a:rPr lang="en-US" altLang="en-GB" sz="1400" b="1" u="none"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 ASSESSMENT</a:t>
                      </a:r>
                      <a:endParaRPr lang="en-US" altLang="en-GB" sz="1400" b="1"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10326" y="-1051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301686" cy="369332"/>
          </a:xfrm>
          <a:prstGeom prst="rect">
            <a:avLst/>
          </a:prstGeom>
          <a:noFill/>
        </p:spPr>
        <p:txBody>
          <a:bodyPr wrap="none" rtlCol="0">
            <a:spAutoFit/>
          </a:bodyPr>
          <a:lstStyle/>
          <a:p>
            <a:r>
              <a:rPr lang="en-US" dirty="0"/>
              <a:t>9</a:t>
            </a:r>
            <a:endParaRPr lang="en-US" dirty="0"/>
          </a:p>
        </p:txBody>
      </p:sp>
      <p:graphicFrame>
        <p:nvGraphicFramePr>
          <p:cNvPr id="10" name="Table 9"/>
          <p:cNvGraphicFramePr>
            <a:graphicFrameLocks noGrp="1"/>
          </p:cNvGraphicFramePr>
          <p:nvPr>
            <p:custDataLst>
              <p:tags r:id="rId2"/>
            </p:custDataLst>
          </p:nvPr>
        </p:nvGraphicFramePr>
        <p:xfrm>
          <a:off x="420370" y="2715895"/>
          <a:ext cx="6012815" cy="341630"/>
        </p:xfrm>
        <a:graphic>
          <a:graphicData uri="http://schemas.openxmlformats.org/drawingml/2006/table">
            <a:tbl>
              <a:tblPr>
                <a:tableStyleId>{0505E3EF-67EA-436B-97B2-0124C06EBD24}</a:tableStyleId>
              </a:tblPr>
              <a:tblGrid>
                <a:gridCol w="1390650"/>
                <a:gridCol w="4622165"/>
              </a:tblGrid>
              <a:tr h="341630">
                <a:tc>
                  <a:txBody>
                    <a:bodyPr/>
                    <a:lstStyle/>
                    <a:p>
                      <a:pPr marL="0" algn="ctr" defTabSz="914400" rtl="0" eaLnBrk="1" latinLnBrk="0" hangingPunct="1">
                        <a:lnSpc>
                          <a:spcPct val="115000"/>
                        </a:lnSpc>
                        <a:spcAft>
                          <a:spcPts val="0"/>
                        </a:spcAft>
                      </a:pPr>
                      <a:r>
                        <a:rPr lang="en-GB" sz="1400" b="1" kern="1200" dirty="0">
                          <a:solidFill>
                            <a:schemeClr val="dk1"/>
                          </a:solidFill>
                          <a:latin typeface="Times New Roman" panose="02020603050405020304" pitchFamily="18" charset="0"/>
                          <a:ea typeface="+mn-ea"/>
                          <a:cs typeface="Times New Roman" panose="02020603050405020304" pitchFamily="18" charset="0"/>
                        </a:rPr>
                        <a:t>SEPTEMBER</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IN" sz="1400" b="1" kern="1200" dirty="0">
                          <a:solidFill>
                            <a:schemeClr val="dk1"/>
                          </a:solidFill>
                          <a:latin typeface="Times New Roman" panose="02020603050405020304" pitchFamily="18" charset="0"/>
                          <a:ea typeface="+mn-ea"/>
                          <a:cs typeface="Times New Roman" panose="02020603050405020304" pitchFamily="18" charset="0"/>
                        </a:rPr>
                        <a:t>REVISION FOR FIRST </a:t>
                      </a:r>
                      <a:r>
                        <a:rPr lang="en-IN" sz="1400" b="1" kern="1200" dirty="0" smtClean="0">
                          <a:solidFill>
                            <a:schemeClr val="dk1"/>
                          </a:solidFill>
                          <a:latin typeface="Times New Roman" panose="02020603050405020304" pitchFamily="18" charset="0"/>
                          <a:ea typeface="+mn-ea"/>
                          <a:cs typeface="Times New Roman" panose="02020603050405020304" pitchFamily="18" charset="0"/>
                        </a:rPr>
                        <a:t>TERM</a:t>
                      </a:r>
                      <a:r>
                        <a:rPr lang="en-IN" sz="1400" b="1" kern="1200" baseline="0" dirty="0" smtClean="0">
                          <a:solidFill>
                            <a:schemeClr val="dk1"/>
                          </a:solidFill>
                          <a:latin typeface="Times New Roman" panose="02020603050405020304" pitchFamily="18" charset="0"/>
                          <a:ea typeface="+mn-ea"/>
                          <a:cs typeface="Times New Roman" panose="02020603050405020304" pitchFamily="18" charset="0"/>
                        </a:rPr>
                        <a:t> </a:t>
                      </a:r>
                      <a:r>
                        <a:rPr lang="en-IN" sz="1400" b="1" kern="1200" dirty="0" smtClean="0">
                          <a:solidFill>
                            <a:schemeClr val="dk1"/>
                          </a:solidFill>
                          <a:latin typeface="Times New Roman" panose="02020603050405020304" pitchFamily="18" charset="0"/>
                          <a:ea typeface="+mn-ea"/>
                          <a:cs typeface="Times New Roman" panose="02020603050405020304" pitchFamily="18" charset="0"/>
                        </a:rPr>
                        <a:t> ASSESSMENT</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11" name="Table 10"/>
          <p:cNvGraphicFramePr>
            <a:graphicFrameLocks noGrp="1"/>
          </p:cNvGraphicFramePr>
          <p:nvPr/>
        </p:nvGraphicFramePr>
        <p:xfrm>
          <a:off x="405581" y="3272469"/>
          <a:ext cx="6026757" cy="5120393"/>
        </p:xfrm>
        <a:graphic>
          <a:graphicData uri="http://schemas.openxmlformats.org/drawingml/2006/table">
            <a:tbl>
              <a:tblPr>
                <a:tableStyleId>{69CF1AB2-1976-4502-BF36-3FF5EA218861}</a:tableStyleId>
              </a:tblPr>
              <a:tblGrid>
                <a:gridCol w="1407832"/>
                <a:gridCol w="4618925"/>
              </a:tblGrid>
              <a:tr h="387023">
                <a:tc>
                  <a:txBody>
                    <a:bodyPr/>
                    <a:lstStyle/>
                    <a:p>
                      <a:pPr algn="ctr">
                        <a:lnSpc>
                          <a:spcPct val="115000"/>
                        </a:lnSpc>
                        <a:spcAft>
                          <a:spcPts val="0"/>
                        </a:spcAft>
                        <a:tabLst>
                          <a:tab pos="914400" algn="l"/>
                        </a:tabLs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cs typeface="Times New Roman" panose="02020603050405020304" pitchFamily="18" charset="0"/>
                        </a:rPr>
                        <a:t>GENERAL KNOWLEDGE &amp; </a:t>
                      </a:r>
                      <a:r>
                        <a:rPr lang="en-IN" sz="1400" b="1" dirty="0" smtClean="0">
                          <a:latin typeface="Times New Roman" panose="02020603050405020304" pitchFamily="18" charset="0"/>
                          <a:cs typeface="Times New Roman" panose="02020603050405020304" pitchFamily="18" charset="0"/>
                        </a:rPr>
                        <a:t>REASONING</a:t>
                      </a:r>
                      <a:endParaRPr lang="en-IN" sz="1400" b="1"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028104">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APRIL</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685800" rtl="0" eaLnBrk="1" latinLnBrk="0" hangingPunct="1">
                        <a:lnSpc>
                          <a:spcPct val="100000"/>
                        </a:lnSpc>
                        <a:buClrTx/>
                        <a:buSzTx/>
                        <a:buFontTx/>
                      </a:pPr>
                      <a:r>
                        <a:rPr lang="en-US" sz="1400" b="1" dirty="0" smtClean="0">
                          <a:latin typeface="Times New Roman" panose="02020603050405020304" pitchFamily="18" charset="0"/>
                          <a:cs typeface="Times New Roman" panose="02020603050405020304" pitchFamily="18" charset="0"/>
                          <a:sym typeface="+mn-ea"/>
                        </a:rPr>
                        <a:t>L-1 </a:t>
                      </a:r>
                      <a:r>
                        <a:rPr lang="en-US" sz="1400" b="0" dirty="0" smtClean="0">
                          <a:latin typeface="Times New Roman" panose="02020603050405020304" pitchFamily="18" charset="0"/>
                          <a:cs typeface="Times New Roman" panose="02020603050405020304" pitchFamily="18" charset="0"/>
                          <a:sym typeface="+mn-ea"/>
                        </a:rPr>
                        <a:t>Vegetable </a:t>
                      </a:r>
                      <a:r>
                        <a:rPr lang="en-US" sz="1400" b="0" dirty="0">
                          <a:latin typeface="Times New Roman" panose="02020603050405020304" pitchFamily="18" charset="0"/>
                          <a:cs typeface="Times New Roman" panose="02020603050405020304" pitchFamily="18" charset="0"/>
                          <a:sym typeface="+mn-ea"/>
                        </a:rPr>
                        <a:t>Shop, </a:t>
                      </a:r>
                      <a:r>
                        <a:rPr lang="en-US" sz="1400" b="1" dirty="0">
                          <a:latin typeface="Times New Roman" panose="02020603050405020304" pitchFamily="18" charset="0"/>
                          <a:cs typeface="Times New Roman" panose="02020603050405020304" pitchFamily="18" charset="0"/>
                          <a:sym typeface="+mn-ea"/>
                        </a:rPr>
                        <a:t>L-9</a:t>
                      </a:r>
                      <a:r>
                        <a:rPr lang="en-US" sz="1400" b="0" dirty="0">
                          <a:latin typeface="Times New Roman" panose="02020603050405020304" pitchFamily="18" charset="0"/>
                          <a:cs typeface="Times New Roman" panose="02020603050405020304" pitchFamily="18" charset="0"/>
                          <a:sym typeface="+mn-ea"/>
                        </a:rPr>
                        <a:t>  Famous Folks  </a:t>
                      </a:r>
                      <a:r>
                        <a:rPr lang="en-US" sz="1400" b="1" dirty="0">
                          <a:latin typeface="Times New Roman" panose="02020603050405020304" pitchFamily="18" charset="0"/>
                          <a:cs typeface="Times New Roman" panose="02020603050405020304" pitchFamily="18" charset="0"/>
                          <a:sym typeface="+mn-ea"/>
                        </a:rPr>
                        <a:t>L-15 </a:t>
                      </a:r>
                      <a:r>
                        <a:rPr lang="en-US" sz="1400" b="0" dirty="0">
                          <a:latin typeface="Times New Roman" panose="02020603050405020304" pitchFamily="18" charset="0"/>
                          <a:cs typeface="Times New Roman" panose="02020603050405020304" pitchFamily="18" charset="0"/>
                          <a:sym typeface="+mn-ea"/>
                        </a:rPr>
                        <a:t>Happy Celebrations </a:t>
                      </a:r>
                      <a:r>
                        <a:rPr lang="en-US" sz="1400" b="1" dirty="0">
                          <a:latin typeface="Times New Roman" panose="02020603050405020304" pitchFamily="18" charset="0"/>
                          <a:cs typeface="Times New Roman" panose="02020603050405020304" pitchFamily="18" charset="0"/>
                          <a:sym typeface="+mn-ea"/>
                        </a:rPr>
                        <a:t>L-21 </a:t>
                      </a:r>
                      <a:r>
                        <a:rPr lang="en-US" sz="1400" b="0" dirty="0">
                          <a:latin typeface="Times New Roman" panose="02020603050405020304" pitchFamily="18" charset="0"/>
                          <a:cs typeface="Times New Roman" panose="02020603050405020304" pitchFamily="18" charset="0"/>
                          <a:sym typeface="+mn-ea"/>
                        </a:rPr>
                        <a:t> A Long Time Ago, </a:t>
                      </a:r>
                      <a:r>
                        <a:rPr lang="en-US" sz="1400" b="1" dirty="0">
                          <a:latin typeface="Times New Roman" panose="02020603050405020304" pitchFamily="18" charset="0"/>
                          <a:cs typeface="Times New Roman" panose="02020603050405020304" pitchFamily="18" charset="0"/>
                          <a:sym typeface="+mn-ea"/>
                        </a:rPr>
                        <a:t>L-27</a:t>
                      </a:r>
                      <a:r>
                        <a:rPr lang="en-US" sz="1400" b="0" dirty="0">
                          <a:latin typeface="Times New Roman" panose="02020603050405020304" pitchFamily="18" charset="0"/>
                          <a:cs typeface="Times New Roman" panose="02020603050405020304" pitchFamily="18" charset="0"/>
                          <a:sym typeface="+mn-ea"/>
                        </a:rPr>
                        <a:t> Safety Checks, </a:t>
                      </a:r>
                      <a:r>
                        <a:rPr lang="en-US" sz="1400" b="1" dirty="0">
                          <a:latin typeface="Times New Roman" panose="02020603050405020304" pitchFamily="18" charset="0"/>
                          <a:cs typeface="Times New Roman" panose="02020603050405020304" pitchFamily="18" charset="0"/>
                          <a:sym typeface="+mn-ea"/>
                        </a:rPr>
                        <a:t>L-36 </a:t>
                      </a:r>
                      <a:r>
                        <a:rPr lang="en-US" sz="1400" b="0" dirty="0">
                          <a:latin typeface="Times New Roman" panose="02020603050405020304" pitchFamily="18" charset="0"/>
                          <a:cs typeface="Times New Roman" panose="02020603050405020304" pitchFamily="18" charset="0"/>
                          <a:sym typeface="+mn-ea"/>
                        </a:rPr>
                        <a:t> Games I Play, GK Hunt-1</a:t>
                      </a:r>
                      <a:endParaRPr lang="en-US" sz="1400" b="0" dirty="0">
                        <a:latin typeface="Times New Roman" panose="02020603050405020304" pitchFamily="18" charset="0"/>
                        <a:cs typeface="Times New Roman" panose="02020603050405020304" pitchFamily="18" charset="0"/>
                        <a:sym typeface="+mn-ea"/>
                      </a:endParaRPr>
                    </a:p>
                    <a:p>
                      <a:pPr marL="0" algn="l" defTabSz="685800" rtl="0" eaLnBrk="1" latinLnBrk="0" hangingPunct="1">
                        <a:lnSpc>
                          <a:spcPct val="100000"/>
                        </a:lnSpc>
                        <a:buClrTx/>
                        <a:buSzTx/>
                        <a:buFontTx/>
                      </a:pPr>
                      <a:r>
                        <a:rPr lang="en-US" sz="1400" b="0" dirty="0">
                          <a:latin typeface="Times New Roman" panose="02020603050405020304" pitchFamily="18" charset="0"/>
                          <a:cs typeface="Times New Roman" panose="02020603050405020304" pitchFamily="18" charset="0"/>
                          <a:sym typeface="+mn-ea"/>
                        </a:rPr>
                        <a:t>Current Affairs</a:t>
                      </a:r>
                      <a:endParaRPr lang="en-US" sz="1400" b="0" dirty="0">
                        <a:latin typeface="Times New Roman" panose="02020603050405020304" pitchFamily="18" charset="0"/>
                        <a:cs typeface="Times New Roman" panose="02020603050405020304" pitchFamily="18" charset="0"/>
                        <a:sym typeface="+mn-ea"/>
                      </a:endParaRPr>
                    </a:p>
                    <a:p>
                      <a:pPr marL="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Reasoning: Unit</a:t>
                      </a:r>
                      <a:r>
                        <a:rPr lang="en-US" sz="1400" b="1" baseline="0" dirty="0">
                          <a:latin typeface="Times New Roman" panose="02020603050405020304" pitchFamily="18" charset="0"/>
                          <a:cs typeface="Times New Roman" panose="02020603050405020304" pitchFamily="18" charset="0"/>
                          <a:sym typeface="+mn-ea"/>
                        </a:rPr>
                        <a:t> 5 </a:t>
                      </a:r>
                      <a:r>
                        <a:rPr lang="en-US" sz="1400" b="0" baseline="0" dirty="0">
                          <a:latin typeface="Times New Roman" panose="02020603050405020304" pitchFamily="18" charset="0"/>
                          <a:cs typeface="Times New Roman" panose="02020603050405020304" pitchFamily="18" charset="0"/>
                          <a:sym typeface="+mn-ea"/>
                        </a:rPr>
                        <a:t>- Pattern </a:t>
                      </a:r>
                      <a:endParaRPr lang="en-US" sz="1400" b="0" u="none" kern="12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05807">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MAY</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L-2</a:t>
                      </a:r>
                      <a:r>
                        <a:rPr lang="en-US" sz="1400" b="0" dirty="0">
                          <a:latin typeface="Times New Roman" panose="02020603050405020304" pitchFamily="18" charset="0"/>
                          <a:cs typeface="Times New Roman" panose="02020603050405020304" pitchFamily="18" charset="0"/>
                          <a:sym typeface="+mn-ea"/>
                        </a:rPr>
                        <a:t> Animals Home</a:t>
                      </a:r>
                      <a:r>
                        <a:rPr lang="en-US" sz="1400" b="1" dirty="0">
                          <a:latin typeface="Times New Roman" panose="02020603050405020304" pitchFamily="18" charset="0"/>
                          <a:cs typeface="Times New Roman" panose="02020603050405020304" pitchFamily="18" charset="0"/>
                          <a:sym typeface="+mn-ea"/>
                        </a:rPr>
                        <a:t>, L-10 T</a:t>
                      </a:r>
                      <a:r>
                        <a:rPr lang="en-US" sz="1400" b="0" dirty="0">
                          <a:latin typeface="Times New Roman" panose="02020603050405020304" pitchFamily="18" charset="0"/>
                          <a:cs typeface="Times New Roman" panose="02020603050405020304" pitchFamily="18" charset="0"/>
                          <a:sym typeface="+mn-ea"/>
                        </a:rPr>
                        <a:t>he Big and the Small, </a:t>
                      </a:r>
                      <a:r>
                        <a:rPr lang="en-US" sz="1400" b="1" dirty="0">
                          <a:latin typeface="Times New Roman" panose="02020603050405020304" pitchFamily="18" charset="0"/>
                          <a:cs typeface="Times New Roman" panose="02020603050405020304" pitchFamily="18" charset="0"/>
                          <a:sym typeface="+mn-ea"/>
                        </a:rPr>
                        <a:t>L-16 </a:t>
                      </a:r>
                      <a:r>
                        <a:rPr lang="en-US" sz="1400" b="0" dirty="0">
                          <a:latin typeface="Times New Roman" panose="02020603050405020304" pitchFamily="18" charset="0"/>
                          <a:cs typeface="Times New Roman" panose="02020603050405020304" pitchFamily="18" charset="0"/>
                          <a:sym typeface="+mn-ea"/>
                        </a:rPr>
                        <a:t>Clothes to Wear , </a:t>
                      </a:r>
                      <a:r>
                        <a:rPr lang="en-US" sz="1400" b="1" dirty="0">
                          <a:latin typeface="Times New Roman" panose="02020603050405020304" pitchFamily="18" charset="0"/>
                          <a:cs typeface="Times New Roman" panose="02020603050405020304" pitchFamily="18" charset="0"/>
                          <a:sym typeface="+mn-ea"/>
                        </a:rPr>
                        <a:t>L-43 </a:t>
                      </a:r>
                      <a:r>
                        <a:rPr lang="en-US" sz="1400" b="0" dirty="0">
                          <a:latin typeface="Times New Roman" panose="02020603050405020304" pitchFamily="18" charset="0"/>
                          <a:cs typeface="Times New Roman" panose="02020603050405020304" pitchFamily="18" charset="0"/>
                          <a:sym typeface="+mn-ea"/>
                        </a:rPr>
                        <a:t>Tick Tock Clock, </a:t>
                      </a:r>
                      <a:r>
                        <a:rPr lang="en-US" sz="1400" b="1" dirty="0">
                          <a:latin typeface="Times New Roman" panose="02020603050405020304" pitchFamily="18" charset="0"/>
                          <a:cs typeface="Times New Roman" panose="02020603050405020304" pitchFamily="18" charset="0"/>
                          <a:sym typeface="+mn-ea"/>
                        </a:rPr>
                        <a:t>L-22  </a:t>
                      </a:r>
                      <a:r>
                        <a:rPr lang="en-US" sz="1400" b="0" dirty="0">
                          <a:latin typeface="Times New Roman" panose="02020603050405020304" pitchFamily="18" charset="0"/>
                          <a:cs typeface="Times New Roman" panose="02020603050405020304" pitchFamily="18" charset="0"/>
                          <a:sym typeface="+mn-ea"/>
                        </a:rPr>
                        <a:t>Compound It </a:t>
                      </a:r>
                      <a:r>
                        <a:rPr lang="en-US" sz="1400" b="1" dirty="0">
                          <a:latin typeface="Times New Roman" panose="02020603050405020304" pitchFamily="18" charset="0"/>
                          <a:cs typeface="Times New Roman" panose="02020603050405020304" pitchFamily="18" charset="0"/>
                          <a:sym typeface="+mn-ea"/>
                        </a:rPr>
                        <a:t>  L-28 </a:t>
                      </a:r>
                      <a:r>
                        <a:rPr lang="en-US" sz="1400" b="0" dirty="0">
                          <a:latin typeface="Times New Roman" panose="02020603050405020304" pitchFamily="18" charset="0"/>
                          <a:cs typeface="Times New Roman" panose="02020603050405020304" pitchFamily="18" charset="0"/>
                          <a:sym typeface="+mn-ea"/>
                        </a:rPr>
                        <a:t>See My Body</a:t>
                      </a:r>
                      <a:r>
                        <a:rPr lang="en-US" sz="1400" b="1" dirty="0">
                          <a:latin typeface="Times New Roman" panose="02020603050405020304" pitchFamily="18" charset="0"/>
                          <a:cs typeface="Times New Roman" panose="02020603050405020304" pitchFamily="18" charset="0"/>
                          <a:sym typeface="+mn-ea"/>
                        </a:rPr>
                        <a:t> ,</a:t>
                      </a:r>
                      <a:r>
                        <a:rPr lang="en-US" sz="1400" dirty="0">
                          <a:latin typeface="Times New Roman" panose="02020603050405020304" pitchFamily="18" charset="0"/>
                          <a:cs typeface="Times New Roman" panose="02020603050405020304" pitchFamily="18" charset="0"/>
                          <a:sym typeface="+mn-ea"/>
                        </a:rPr>
                        <a:t>GK Hunt-2</a:t>
                      </a:r>
                      <a:endParaRPr lang="en-US" sz="1400" b="0" dirty="0">
                        <a:latin typeface="Times New Roman" panose="02020603050405020304" pitchFamily="18" charset="0"/>
                        <a:cs typeface="Times New Roman" panose="02020603050405020304" pitchFamily="18" charset="0"/>
                        <a:sym typeface="+mn-ea"/>
                      </a:endParaRPr>
                    </a:p>
                    <a:p>
                      <a:pPr marL="0" algn="l" defTabSz="685800" rtl="0" eaLnBrk="1" latinLnBrk="0" hangingPunct="1">
                        <a:lnSpc>
                          <a:spcPct val="100000"/>
                        </a:lnSpc>
                        <a:buClrTx/>
                        <a:buSzTx/>
                        <a:buFontTx/>
                      </a:pPr>
                      <a:r>
                        <a:rPr lang="en-US" sz="1400" b="0" dirty="0">
                          <a:latin typeface="Times New Roman" panose="02020603050405020304" pitchFamily="18" charset="0"/>
                          <a:cs typeface="Times New Roman" panose="02020603050405020304" pitchFamily="18" charset="0"/>
                          <a:sym typeface="+mn-ea"/>
                        </a:rPr>
                        <a:t>Current Affairs</a:t>
                      </a:r>
                      <a:endParaRPr lang="en-US" sz="1400" b="0" dirty="0">
                        <a:latin typeface="Times New Roman" panose="02020603050405020304" pitchFamily="18" charset="0"/>
                        <a:cs typeface="Times New Roman" panose="02020603050405020304" pitchFamily="18" charset="0"/>
                        <a:sym typeface="+mn-ea"/>
                      </a:endParaRPr>
                    </a:p>
                    <a:p>
                      <a:pPr marL="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Reasoning: Unit</a:t>
                      </a:r>
                      <a:r>
                        <a:rPr lang="en-US" sz="1400" b="1" baseline="0" dirty="0">
                          <a:latin typeface="Times New Roman" panose="02020603050405020304" pitchFamily="18" charset="0"/>
                          <a:cs typeface="Times New Roman" panose="02020603050405020304" pitchFamily="18" charset="0"/>
                          <a:sym typeface="+mn-ea"/>
                        </a:rPr>
                        <a:t> 1</a:t>
                      </a:r>
                      <a:r>
                        <a:rPr lang="en-US" sz="1400" b="0" baseline="0" dirty="0">
                          <a:latin typeface="Times New Roman" panose="02020603050405020304" pitchFamily="18" charset="0"/>
                          <a:cs typeface="Times New Roman" panose="02020603050405020304" pitchFamily="18" charset="0"/>
                          <a:sym typeface="+mn-ea"/>
                        </a:rPr>
                        <a:t> - Matching, </a:t>
                      </a:r>
                      <a:r>
                        <a:rPr lang="en-US" sz="1400" b="1" baseline="0" dirty="0">
                          <a:latin typeface="Times New Roman" panose="02020603050405020304" pitchFamily="18" charset="0"/>
                          <a:cs typeface="Times New Roman" panose="02020603050405020304" pitchFamily="18" charset="0"/>
                          <a:sym typeface="+mn-ea"/>
                        </a:rPr>
                        <a:t>Unit 2</a:t>
                      </a:r>
                      <a:r>
                        <a:rPr lang="en-US" sz="1400" b="0" baseline="0" dirty="0">
                          <a:latin typeface="Times New Roman" panose="02020603050405020304" pitchFamily="18" charset="0"/>
                          <a:cs typeface="Times New Roman" panose="02020603050405020304" pitchFamily="18" charset="0"/>
                          <a:sym typeface="+mn-ea"/>
                        </a:rPr>
                        <a:t> - Sorting</a:t>
                      </a:r>
                      <a:endParaRPr lang="en-US" sz="1400" b="0" u="none" kern="12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05807">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L-3 </a:t>
                      </a:r>
                      <a:r>
                        <a:rPr lang="en-US" sz="1400" b="0" dirty="0">
                          <a:latin typeface="Times New Roman" panose="02020603050405020304" pitchFamily="18" charset="0"/>
                          <a:cs typeface="Times New Roman" panose="02020603050405020304" pitchFamily="18" charset="0"/>
                          <a:sym typeface="+mn-ea"/>
                        </a:rPr>
                        <a:t>Flowers For Mother, </a:t>
                      </a:r>
                      <a:r>
                        <a:rPr lang="en-US" sz="1400" b="1" dirty="0">
                          <a:latin typeface="Times New Roman" panose="02020603050405020304" pitchFamily="18" charset="0"/>
                          <a:cs typeface="Times New Roman" panose="02020603050405020304" pitchFamily="18" charset="0"/>
                          <a:sym typeface="+mn-ea"/>
                        </a:rPr>
                        <a:t>L-11</a:t>
                      </a:r>
                      <a:r>
                        <a:rPr lang="en-US" sz="1400" b="0" dirty="0">
                          <a:latin typeface="Times New Roman" panose="02020603050405020304" pitchFamily="18" charset="0"/>
                          <a:cs typeface="Times New Roman" panose="02020603050405020304" pitchFamily="18" charset="0"/>
                          <a:sym typeface="+mn-ea"/>
                        </a:rPr>
                        <a:t> Which City,</a:t>
                      </a:r>
                      <a:r>
                        <a:rPr lang="en-US" sz="1400" b="1" dirty="0">
                          <a:latin typeface="Times New Roman" panose="02020603050405020304" pitchFamily="18" charset="0"/>
                          <a:cs typeface="Times New Roman" panose="02020603050405020304" pitchFamily="18" charset="0"/>
                          <a:sym typeface="+mn-ea"/>
                        </a:rPr>
                        <a:t> L-29 </a:t>
                      </a:r>
                      <a:r>
                        <a:rPr lang="en-US" sz="1400" b="0" dirty="0">
                          <a:latin typeface="Times New Roman" panose="02020603050405020304" pitchFamily="18" charset="0"/>
                          <a:cs typeface="Times New Roman" panose="02020603050405020304" pitchFamily="18" charset="0"/>
                          <a:sym typeface="+mn-ea"/>
                        </a:rPr>
                        <a:t> Airy Airy, </a:t>
                      </a:r>
                      <a:r>
                        <a:rPr lang="en-US" sz="1400" b="1" dirty="0">
                          <a:latin typeface="Times New Roman" panose="02020603050405020304" pitchFamily="18" charset="0"/>
                          <a:cs typeface="Times New Roman" panose="02020603050405020304" pitchFamily="18" charset="0"/>
                          <a:sym typeface="+mn-ea"/>
                        </a:rPr>
                        <a:t>L-17</a:t>
                      </a:r>
                      <a:r>
                        <a:rPr lang="en-US" sz="1400" b="0" dirty="0">
                          <a:latin typeface="Times New Roman" panose="02020603050405020304" pitchFamily="18" charset="0"/>
                          <a:cs typeface="Times New Roman" panose="02020603050405020304" pitchFamily="18" charset="0"/>
                          <a:sym typeface="+mn-ea"/>
                        </a:rPr>
                        <a:t> City Names </a:t>
                      </a:r>
                      <a:r>
                        <a:rPr lang="en-US" sz="1400" b="1" dirty="0">
                          <a:latin typeface="Times New Roman" panose="02020603050405020304" pitchFamily="18" charset="0"/>
                          <a:cs typeface="Times New Roman" panose="02020603050405020304" pitchFamily="18" charset="0"/>
                          <a:sym typeface="+mn-ea"/>
                        </a:rPr>
                        <a:t>  L-23 </a:t>
                      </a:r>
                      <a:r>
                        <a:rPr lang="en-US" sz="1400" b="0" dirty="0">
                          <a:latin typeface="Times New Roman" panose="02020603050405020304" pitchFamily="18" charset="0"/>
                          <a:cs typeface="Times New Roman" panose="02020603050405020304" pitchFamily="18" charset="0"/>
                          <a:sym typeface="+mn-ea"/>
                        </a:rPr>
                        <a:t>The Hare and The Tortoise</a:t>
                      </a:r>
                      <a:r>
                        <a:rPr lang="en-US" sz="1400" b="1" dirty="0">
                          <a:latin typeface="Times New Roman" panose="02020603050405020304" pitchFamily="18" charset="0"/>
                          <a:cs typeface="Times New Roman" panose="02020603050405020304" pitchFamily="18" charset="0"/>
                          <a:sym typeface="+mn-ea"/>
                        </a:rPr>
                        <a:t>   L-37 </a:t>
                      </a:r>
                      <a:r>
                        <a:rPr lang="en-US" sz="1400" b="0" dirty="0">
                          <a:latin typeface="Times New Roman" panose="02020603050405020304" pitchFamily="18" charset="0"/>
                          <a:cs typeface="Times New Roman" panose="02020603050405020304" pitchFamily="18" charset="0"/>
                          <a:sym typeface="+mn-ea"/>
                        </a:rPr>
                        <a:t>Animal Yoga, </a:t>
                      </a:r>
                      <a:r>
                        <a:rPr lang="en-US" sz="1400" dirty="0">
                          <a:latin typeface="Times New Roman" panose="02020603050405020304" pitchFamily="18" charset="0"/>
                          <a:cs typeface="Times New Roman" panose="02020603050405020304" pitchFamily="18" charset="0"/>
                          <a:sym typeface="+mn-ea"/>
                        </a:rPr>
                        <a:t>GK Hunt-3</a:t>
                      </a:r>
                      <a:endParaRPr lang="en-US" sz="1400" b="0" dirty="0">
                        <a:latin typeface="Times New Roman" panose="02020603050405020304" pitchFamily="18" charset="0"/>
                        <a:cs typeface="Times New Roman" panose="02020603050405020304" pitchFamily="18" charset="0"/>
                        <a:sym typeface="+mn-ea"/>
                      </a:endParaRPr>
                    </a:p>
                    <a:p>
                      <a:pPr marL="0" algn="l" defTabSz="685800" rtl="0" eaLnBrk="1" latinLnBrk="0" hangingPunct="1">
                        <a:lnSpc>
                          <a:spcPct val="100000"/>
                        </a:lnSpc>
                        <a:buClrTx/>
                        <a:buSzTx/>
                        <a:buFontTx/>
                      </a:pPr>
                      <a:r>
                        <a:rPr lang="en-US" sz="1400" b="0" dirty="0">
                          <a:latin typeface="Times New Roman" panose="02020603050405020304" pitchFamily="18" charset="0"/>
                          <a:cs typeface="Times New Roman" panose="02020603050405020304" pitchFamily="18" charset="0"/>
                          <a:sym typeface="+mn-ea"/>
                        </a:rPr>
                        <a:t>Current Affairs</a:t>
                      </a:r>
                      <a:endParaRPr lang="en-US" sz="1400" b="0" dirty="0">
                        <a:latin typeface="Times New Roman" panose="02020603050405020304" pitchFamily="18" charset="0"/>
                        <a:cs typeface="Times New Roman" panose="02020603050405020304" pitchFamily="18" charset="0"/>
                        <a:sym typeface="+mn-ea"/>
                      </a:endParaRPr>
                    </a:p>
                    <a:p>
                      <a:pPr marL="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Reasoning: Unit</a:t>
                      </a:r>
                      <a:r>
                        <a:rPr lang="en-US" sz="1400" b="1" baseline="0" dirty="0">
                          <a:latin typeface="Times New Roman" panose="02020603050405020304" pitchFamily="18" charset="0"/>
                          <a:cs typeface="Times New Roman" panose="02020603050405020304" pitchFamily="18" charset="0"/>
                          <a:sym typeface="+mn-ea"/>
                        </a:rPr>
                        <a:t> 3</a:t>
                      </a:r>
                      <a:r>
                        <a:rPr lang="en-US" sz="1400" b="0" baseline="0" dirty="0">
                          <a:latin typeface="Times New Roman" panose="02020603050405020304" pitchFamily="18" charset="0"/>
                          <a:cs typeface="Times New Roman" panose="02020603050405020304" pitchFamily="18" charset="0"/>
                          <a:sym typeface="+mn-ea"/>
                        </a:rPr>
                        <a:t> - Classification </a:t>
                      </a:r>
                      <a:endParaRPr lang="en-US" sz="1400" b="0" u="none" kern="12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39617">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L-4 </a:t>
                      </a:r>
                      <a:r>
                        <a:rPr lang="en-US" sz="1400" b="0" dirty="0">
                          <a:latin typeface="Times New Roman" panose="02020603050405020304" pitchFamily="18" charset="0"/>
                          <a:cs typeface="Times New Roman" panose="02020603050405020304" pitchFamily="18" charset="0"/>
                          <a:sym typeface="+mn-ea"/>
                        </a:rPr>
                        <a:t>Plant in a Test</a:t>
                      </a:r>
                      <a:r>
                        <a:rPr lang="en-US" sz="1400" b="0" dirty="0" smtClean="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L-12 </a:t>
                      </a:r>
                      <a:r>
                        <a:rPr lang="en-US" sz="1400" b="0" dirty="0">
                          <a:latin typeface="Times New Roman" panose="02020603050405020304" pitchFamily="18" charset="0"/>
                          <a:cs typeface="Times New Roman" panose="02020603050405020304" pitchFamily="18" charset="0"/>
                          <a:sym typeface="+mn-ea"/>
                        </a:rPr>
                        <a:t>Flags are Fun,  </a:t>
                      </a:r>
                      <a:r>
                        <a:rPr lang="en-US" sz="1400" b="1" dirty="0">
                          <a:latin typeface="Times New Roman" panose="02020603050405020304" pitchFamily="18" charset="0"/>
                          <a:cs typeface="Times New Roman" panose="02020603050405020304" pitchFamily="18" charset="0"/>
                          <a:sym typeface="+mn-ea"/>
                        </a:rPr>
                        <a:t>L-18 </a:t>
                      </a:r>
                      <a:r>
                        <a:rPr lang="en-US" sz="1400" b="0" dirty="0">
                          <a:latin typeface="Times New Roman" panose="02020603050405020304" pitchFamily="18" charset="0"/>
                          <a:cs typeface="Times New Roman" panose="02020603050405020304" pitchFamily="18" charset="0"/>
                          <a:sym typeface="+mn-ea"/>
                        </a:rPr>
                        <a:t>Great Indians, </a:t>
                      </a:r>
                      <a:r>
                        <a:rPr lang="en-US" sz="1400" b="1" dirty="0">
                          <a:latin typeface="Times New Roman" panose="02020603050405020304" pitchFamily="18" charset="0"/>
                          <a:cs typeface="Times New Roman" panose="02020603050405020304" pitchFamily="18" charset="0"/>
                          <a:sym typeface="+mn-ea"/>
                        </a:rPr>
                        <a:t>L-43 </a:t>
                      </a:r>
                      <a:r>
                        <a:rPr lang="en-US" sz="1400" dirty="0">
                          <a:latin typeface="Times New Roman" panose="02020603050405020304" pitchFamily="18" charset="0"/>
                          <a:cs typeface="Times New Roman" panose="02020603050405020304" pitchFamily="18" charset="0"/>
                          <a:sym typeface="+mn-ea"/>
                        </a:rPr>
                        <a:t>Racing Track</a:t>
                      </a:r>
                      <a:r>
                        <a:rPr lang="en-US" sz="1400" b="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L-24 </a:t>
                      </a:r>
                      <a:r>
                        <a:rPr lang="en-US" sz="1400" b="0" dirty="0">
                          <a:latin typeface="Times New Roman" panose="02020603050405020304" pitchFamily="18" charset="0"/>
                          <a:cs typeface="Times New Roman" panose="02020603050405020304" pitchFamily="18" charset="0"/>
                          <a:sym typeface="+mn-ea"/>
                        </a:rPr>
                        <a:t>Fairy Land ,</a:t>
                      </a:r>
                      <a:r>
                        <a:rPr lang="en-US" sz="1400" b="1" dirty="0">
                          <a:latin typeface="Times New Roman" panose="02020603050405020304" pitchFamily="18" charset="0"/>
                          <a:cs typeface="Times New Roman" panose="02020603050405020304" pitchFamily="18" charset="0"/>
                          <a:sym typeface="+mn-ea"/>
                        </a:rPr>
                        <a:t>L-30 </a:t>
                      </a:r>
                      <a:r>
                        <a:rPr lang="en-US" sz="1400" b="0" dirty="0">
                          <a:latin typeface="Times New Roman" panose="02020603050405020304" pitchFamily="18" charset="0"/>
                          <a:cs typeface="Times New Roman" panose="02020603050405020304" pitchFamily="18" charset="0"/>
                          <a:sym typeface="+mn-ea"/>
                        </a:rPr>
                        <a:t>Fibre to Fabric,</a:t>
                      </a:r>
                      <a:r>
                        <a:rPr lang="en-US" sz="1400" b="1" dirty="0">
                          <a:latin typeface="Times New Roman" panose="02020603050405020304" pitchFamily="18" charset="0"/>
                          <a:cs typeface="Times New Roman" panose="02020603050405020304" pitchFamily="18" charset="0"/>
                          <a:sym typeface="+mn-ea"/>
                        </a:rPr>
                        <a:t>L-38</a:t>
                      </a:r>
                      <a:r>
                        <a:rPr lang="en-US" sz="1400" b="0" dirty="0">
                          <a:latin typeface="Times New Roman" panose="02020603050405020304" pitchFamily="18" charset="0"/>
                          <a:cs typeface="Times New Roman" panose="02020603050405020304" pitchFamily="18" charset="0"/>
                          <a:sym typeface="+mn-ea"/>
                        </a:rPr>
                        <a:t> Fun to Play, </a:t>
                      </a:r>
                      <a:r>
                        <a:rPr lang="en-US" sz="1400" dirty="0">
                          <a:latin typeface="Times New Roman" panose="02020603050405020304" pitchFamily="18" charset="0"/>
                          <a:cs typeface="Times New Roman" panose="02020603050405020304" pitchFamily="18" charset="0"/>
                          <a:sym typeface="+mn-ea"/>
                        </a:rPr>
                        <a:t>GK Hunt-4</a:t>
                      </a:r>
                      <a:endParaRPr lang="en-US" sz="1400" b="0" dirty="0">
                        <a:latin typeface="Times New Roman" panose="02020603050405020304" pitchFamily="18" charset="0"/>
                        <a:cs typeface="Times New Roman" panose="02020603050405020304" pitchFamily="18" charset="0"/>
                        <a:sym typeface="+mn-ea"/>
                      </a:endParaRPr>
                    </a:p>
                    <a:p>
                      <a:pPr marL="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Reasoning: Unit</a:t>
                      </a:r>
                      <a:r>
                        <a:rPr lang="en-US" sz="1400" b="1" baseline="0" dirty="0">
                          <a:latin typeface="Times New Roman" panose="02020603050405020304" pitchFamily="18" charset="0"/>
                          <a:cs typeface="Times New Roman" panose="02020603050405020304" pitchFamily="18" charset="0"/>
                          <a:sym typeface="+mn-ea"/>
                        </a:rPr>
                        <a:t> 8</a:t>
                      </a:r>
                      <a:r>
                        <a:rPr lang="en-US" sz="1400" b="0" baseline="0" dirty="0">
                          <a:latin typeface="Times New Roman" panose="02020603050405020304" pitchFamily="18" charset="0"/>
                          <a:cs typeface="Times New Roman" panose="02020603050405020304" pitchFamily="18" charset="0"/>
                          <a:sym typeface="+mn-ea"/>
                        </a:rPr>
                        <a:t> - Quantitative Quiz </a:t>
                      </a:r>
                      <a:endParaRPr lang="en-US" sz="1400" b="0" u="none" kern="12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89648">
                <a:tc>
                  <a:txBody>
                    <a:bodyPr/>
                    <a:lstStyle/>
                    <a:p>
                      <a:pPr marL="0" algn="ctr" defTabSz="914400" rtl="0" eaLnBrk="1" latinLnBrk="0" hangingPunct="1">
                        <a:lnSpc>
                          <a:spcPct val="115000"/>
                        </a:lnSpc>
                        <a:spcAft>
                          <a:spcPts val="0"/>
                        </a:spcAft>
                      </a:pP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defRPr/>
                      </a:pPr>
                      <a:r>
                        <a:rPr lang="en-IN" sz="1400" b="1" kern="1200" dirty="0">
                          <a:solidFill>
                            <a:schemeClr val="dk1"/>
                          </a:solidFill>
                          <a:latin typeface="Times New Roman" panose="02020603050405020304" pitchFamily="18" charset="0"/>
                          <a:ea typeface="+mn-ea"/>
                          <a:cs typeface="Times New Roman" panose="02020603050405020304" pitchFamily="18" charset="0"/>
                        </a:rPr>
                        <a:t>REVISION FOR FIRST </a:t>
                      </a:r>
                      <a:r>
                        <a:rPr lang="en-IN" sz="1400" b="1" kern="1200" dirty="0" smtClean="0">
                          <a:solidFill>
                            <a:schemeClr val="dk1"/>
                          </a:solidFill>
                          <a:latin typeface="Times New Roman" panose="02020603050405020304" pitchFamily="18" charset="0"/>
                          <a:ea typeface="+mn-ea"/>
                          <a:cs typeface="Times New Roman" panose="02020603050405020304" pitchFamily="18" charset="0"/>
                        </a:rPr>
                        <a:t>TERM</a:t>
                      </a:r>
                      <a:r>
                        <a:rPr lang="en-IN" sz="1400" b="1" kern="1200" baseline="0" dirty="0" smtClean="0">
                          <a:solidFill>
                            <a:schemeClr val="dk1"/>
                          </a:solidFill>
                          <a:latin typeface="Times New Roman" panose="02020603050405020304" pitchFamily="18" charset="0"/>
                          <a:ea typeface="+mn-ea"/>
                          <a:cs typeface="Times New Roman" panose="02020603050405020304" pitchFamily="18" charset="0"/>
                        </a:rPr>
                        <a:t> </a:t>
                      </a:r>
                      <a:r>
                        <a:rPr lang="en-IN" sz="1400" b="1" kern="1200" dirty="0" smtClean="0">
                          <a:solidFill>
                            <a:schemeClr val="dk1"/>
                          </a:solidFill>
                          <a:latin typeface="Times New Roman" panose="02020603050405020304" pitchFamily="18" charset="0"/>
                          <a:ea typeface="+mn-ea"/>
                          <a:cs typeface="Times New Roman" panose="02020603050405020304" pitchFamily="18" charset="0"/>
                        </a:rPr>
                        <a:t> ASSESSMENT</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13" name="Table 12"/>
          <p:cNvGraphicFramePr>
            <a:graphicFrameLocks noGrp="1"/>
          </p:cNvGraphicFramePr>
          <p:nvPr>
            <p:custDataLst>
              <p:tags r:id="rId3"/>
            </p:custDataLst>
          </p:nvPr>
        </p:nvGraphicFramePr>
        <p:xfrm>
          <a:off x="407035" y="372745"/>
          <a:ext cx="6022340" cy="2344674"/>
        </p:xfrm>
        <a:graphic>
          <a:graphicData uri="http://schemas.openxmlformats.org/drawingml/2006/table">
            <a:tbl>
              <a:tblPr>
                <a:tableStyleId>{0505E3EF-67EA-436B-97B2-0124C06EBD24}</a:tableStyleId>
              </a:tblPr>
              <a:tblGrid>
                <a:gridCol w="1396365"/>
                <a:gridCol w="4625975"/>
              </a:tblGrid>
              <a:tr h="1139825">
                <a:tc>
                  <a:txBody>
                    <a:bodyPr/>
                    <a:lstStyle/>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JULY</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Ch-5 </a:t>
                      </a:r>
                      <a:r>
                        <a:rPr lang="en-US" sz="1400" b="0" dirty="0">
                          <a:latin typeface="Times New Roman" panose="02020603050405020304" pitchFamily="18" charset="0"/>
                          <a:cs typeface="Times New Roman" panose="02020603050405020304" pitchFamily="18" charset="0"/>
                          <a:sym typeface="+mn-ea"/>
                        </a:rPr>
                        <a:t>Food We Eat,</a:t>
                      </a:r>
                      <a:r>
                        <a:rPr lang="en-US" sz="1400" b="1" dirty="0">
                          <a:latin typeface="Times New Roman" panose="02020603050405020304" pitchFamily="18" charset="0"/>
                          <a:cs typeface="Times New Roman" panose="02020603050405020304" pitchFamily="18" charset="0"/>
                          <a:sym typeface="+mn-ea"/>
                        </a:rPr>
                        <a:t> Ch-8 </a:t>
                      </a:r>
                      <a:r>
                        <a:rPr lang="en-US" sz="1400" b="0" dirty="0">
                          <a:latin typeface="Times New Roman" panose="02020603050405020304" pitchFamily="18" charset="0"/>
                          <a:cs typeface="Times New Roman" panose="02020603050405020304" pitchFamily="18" charset="0"/>
                          <a:sym typeface="+mn-ea"/>
                        </a:rPr>
                        <a:t>Days to Celebrate</a:t>
                      </a:r>
                      <a:r>
                        <a:rPr lang="en-US" sz="1400" b="1" dirty="0">
                          <a:latin typeface="Times New Roman" panose="02020603050405020304" pitchFamily="18" charset="0"/>
                          <a:cs typeface="Times New Roman" panose="02020603050405020304" pitchFamily="18" charset="0"/>
                          <a:sym typeface="+mn-ea"/>
                        </a:rPr>
                        <a:t>, Ch-9 </a:t>
                      </a:r>
                      <a:r>
                        <a:rPr lang="en-US" sz="1400" b="0" dirty="0">
                          <a:latin typeface="Times New Roman" panose="02020603050405020304" pitchFamily="18" charset="0"/>
                          <a:cs typeface="Times New Roman" panose="02020603050405020304" pitchFamily="18" charset="0"/>
                          <a:sym typeface="+mn-ea"/>
                        </a:rPr>
                        <a:t>People Who Help Us</a:t>
                      </a:r>
                      <a:endParaRPr lang="en-US" sz="1400" b="0" dirty="0">
                        <a:latin typeface="Times New Roman" panose="02020603050405020304" pitchFamily="18" charset="0"/>
                        <a:cs typeface="Times New Roman" panose="02020603050405020304" pitchFamily="18" charset="0"/>
                      </a:endParaRPr>
                    </a:p>
                    <a:p>
                      <a:pPr marL="59055"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dirty="0">
                          <a:solidFill>
                            <a:schemeClr val="tx1"/>
                          </a:solidFill>
                          <a:latin typeface="Times New Roman" panose="02020603050405020304" pitchFamily="18" charset="0"/>
                          <a:cs typeface="Times New Roman" panose="02020603050405020304" pitchFamily="18" charset="0"/>
                          <a:sym typeface="+mn-ea"/>
                        </a:rPr>
                        <a:t>Make a plan of the various food items you would like to have for breakfast ,lunch &amp; dinner for one day &amp; paste </a:t>
                      </a:r>
                      <a:r>
                        <a:rPr lang="en-US" sz="1400" dirty="0" smtClean="0">
                          <a:solidFill>
                            <a:schemeClr val="tx1"/>
                          </a:solidFill>
                          <a:latin typeface="Times New Roman" panose="02020603050405020304" pitchFamily="18" charset="0"/>
                          <a:cs typeface="Times New Roman" panose="02020603050405020304" pitchFamily="18" charset="0"/>
                          <a:sym typeface="+mn-ea"/>
                        </a:rPr>
                        <a:t>it</a:t>
                      </a:r>
                      <a:r>
                        <a:rPr lang="en-US" sz="1400" baseline="0" dirty="0" smtClean="0">
                          <a:solidFill>
                            <a:schemeClr val="tx1"/>
                          </a:solidFill>
                          <a:latin typeface="Times New Roman" panose="02020603050405020304" pitchFamily="18" charset="0"/>
                          <a:cs typeface="Times New Roman" panose="02020603050405020304" pitchFamily="18" charset="0"/>
                          <a:sym typeface="+mn-ea"/>
                        </a:rPr>
                        <a:t> in your notebook.</a:t>
                      </a:r>
                      <a:endParaRPr lang="en-US" sz="1400" baseline="0" dirty="0" smtClean="0">
                        <a:solidFill>
                          <a:schemeClr val="tx1"/>
                        </a:solidFill>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rPr>
                        <a:t>Audio-Video Session:-</a:t>
                      </a:r>
                      <a:r>
                        <a:rPr lang="en-US" sz="1400" b="0" dirty="0">
                          <a:solidFill>
                            <a:schemeClr val="tx1"/>
                          </a:solidFill>
                          <a:latin typeface="Times New Roman" panose="02020603050405020304" pitchFamily="18" charset="0"/>
                          <a:cs typeface="Times New Roman" panose="02020603050405020304" pitchFamily="18" charset="0"/>
                        </a:rPr>
                        <a:t> People who help us</a:t>
                      </a:r>
                      <a:endParaRPr lang="en-US" sz="1400" b="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09320">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GB" sz="1400" b="1" kern="1200" dirty="0" smtClean="0">
                          <a:solidFill>
                            <a:schemeClr val="dk1"/>
                          </a:solidFill>
                          <a:latin typeface="Times New Roman" panose="02020603050405020304" pitchFamily="18" charset="0"/>
                          <a:ea typeface="+mn-ea"/>
                          <a:cs typeface="Times New Roman" panose="02020603050405020304" pitchFamily="18" charset="0"/>
                        </a:rPr>
                        <a:t>AUGUST</a:t>
                      </a:r>
                      <a:endParaRPr lang="en-GB" sz="1400" b="1" kern="1200" dirty="0" smtClean="0">
                        <a:solidFill>
                          <a:schemeClr val="dk1"/>
                        </a:solidFill>
                        <a:latin typeface="Times New Roman" panose="02020603050405020304" pitchFamily="18" charset="0"/>
                        <a:ea typeface="+mn-ea"/>
                        <a:cs typeface="Times New Roman" panose="02020603050405020304" pitchFamily="18" charset="0"/>
                      </a:endParaRPr>
                    </a:p>
                    <a:p>
                      <a:pPr marL="0" algn="ctr" defTabSz="914400" rtl="0" eaLnBrk="1" latinLnBrk="0" hangingPunct="1">
                        <a:lnSpc>
                          <a:spcPct val="115000"/>
                        </a:lnSpc>
                        <a:spcAft>
                          <a:spcPts val="0"/>
                        </a:spcAft>
                      </a:pP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altLang="hi-IN" sz="1400" b="1" dirty="0" smtClean="0">
                          <a:latin typeface="Times New Roman" panose="02020603050405020304" pitchFamily="18" charset="0"/>
                          <a:cs typeface="Times New Roman" panose="02020603050405020304" pitchFamily="18" charset="0"/>
                          <a:sym typeface="+mn-ea"/>
                        </a:rPr>
                        <a:t>Ch-10</a:t>
                      </a:r>
                      <a:r>
                        <a:rPr lang="en-US" sz="1400" b="1" dirty="0" smtClean="0">
                          <a:latin typeface="Times New Roman" panose="02020603050405020304" pitchFamily="18" charset="0"/>
                          <a:cs typeface="Times New Roman" panose="02020603050405020304" pitchFamily="18" charset="0"/>
                          <a:sym typeface="+mn-ea"/>
                        </a:rPr>
                        <a:t> </a:t>
                      </a:r>
                      <a:r>
                        <a:rPr lang="en-US" sz="1400" b="0" dirty="0" smtClean="0">
                          <a:latin typeface="Times New Roman" panose="02020603050405020304" pitchFamily="18" charset="0"/>
                          <a:cs typeface="Times New Roman" panose="02020603050405020304" pitchFamily="18" charset="0"/>
                          <a:sym typeface="+mn-ea"/>
                        </a:rPr>
                        <a:t>Neighbourhood Services,</a:t>
                      </a:r>
                      <a:r>
                        <a:rPr lang="en-US" sz="1400" b="1" dirty="0" smtClean="0">
                          <a:latin typeface="Times New Roman" panose="02020603050405020304" pitchFamily="18" charset="0"/>
                          <a:cs typeface="Times New Roman" panose="02020603050405020304" pitchFamily="18" charset="0"/>
                          <a:sym typeface="+mn-ea"/>
                        </a:rPr>
                        <a:t> Ch-18 </a:t>
                      </a:r>
                      <a:r>
                        <a:rPr lang="en-US" sz="1400" b="0" dirty="0" smtClean="0">
                          <a:latin typeface="Times New Roman" panose="02020603050405020304" pitchFamily="18" charset="0"/>
                          <a:cs typeface="Times New Roman" panose="02020603050405020304" pitchFamily="18" charset="0"/>
                          <a:sym typeface="+mn-ea"/>
                        </a:rPr>
                        <a:t>Games We Play.</a:t>
                      </a:r>
                      <a:endParaRPr lang="en-US" sz="1400" b="0" dirty="0" smtClean="0">
                        <a:latin typeface="Times New Roman" panose="02020603050405020304" pitchFamily="18" charset="0"/>
                        <a:cs typeface="Times New Roman" panose="02020603050405020304" pitchFamily="18" charset="0"/>
                        <a:sym typeface="+mn-ea"/>
                      </a:endParaRPr>
                    </a:p>
                    <a:p>
                      <a:pPr marL="59055" indent="0" algn="l" defTabSz="914400" rtl="0" eaLnBrk="1" fontAlgn="ctr" latinLnBrk="0" hangingPunct="1">
                        <a:lnSpc>
                          <a:spcPct val="115000"/>
                        </a:lnSpc>
                        <a:spcAft>
                          <a:spcPts val="0"/>
                        </a:spcAft>
                      </a:pPr>
                      <a:r>
                        <a:rPr lang="en-US" sz="1400" b="1" dirty="0" smtClean="0">
                          <a:solidFill>
                            <a:schemeClr val="tx1"/>
                          </a:solidFill>
                          <a:latin typeface="Times New Roman" panose="02020603050405020304" pitchFamily="18" charset="0"/>
                          <a:cs typeface="Times New Roman" panose="02020603050405020304" pitchFamily="18" charset="0"/>
                          <a:sym typeface="+mn-ea"/>
                        </a:rPr>
                        <a:t>Art Integration:- </a:t>
                      </a:r>
                      <a:r>
                        <a:rPr lang="en-US" sz="1400" b="0" dirty="0" smtClean="0">
                          <a:solidFill>
                            <a:schemeClr val="tx1"/>
                          </a:solidFill>
                          <a:latin typeface="Times New Roman" panose="02020603050405020304" pitchFamily="18" charset="0"/>
                          <a:cs typeface="Times New Roman" panose="02020603050405020304" pitchFamily="18" charset="0"/>
                          <a:sym typeface="+mn-ea"/>
                        </a:rPr>
                        <a:t>Make a colourful postcard and write your address on it .</a:t>
                      </a:r>
                      <a:endParaRPr lang="en-US" sz="1400" b="0" dirty="0" smtClean="0">
                        <a:solidFill>
                          <a:schemeClr val="tx1"/>
                        </a:solidFill>
                        <a:latin typeface="Times New Roman" panose="02020603050405020304" pitchFamily="18" charset="0"/>
                        <a:cs typeface="Times New Roman" panose="02020603050405020304" pitchFamily="18" charset="0"/>
                        <a:sym typeface="+mn-ea"/>
                      </a:endParaRPr>
                    </a:p>
                    <a:p>
                      <a:pPr marL="59055" indent="0" algn="l"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Audio-Video Session:-</a:t>
                      </a:r>
                      <a:r>
                        <a:rPr lang="en-US" sz="1400" b="0" dirty="0">
                          <a:solidFill>
                            <a:schemeClr val="tx1"/>
                          </a:solidFill>
                          <a:latin typeface="Times New Roman" panose="02020603050405020304" pitchFamily="18" charset="0"/>
                          <a:cs typeface="Times New Roman" panose="02020603050405020304" pitchFamily="18" charset="0"/>
                          <a:sym typeface="+mn-ea"/>
                        </a:rPr>
                        <a:t>Games We Play</a:t>
                      </a:r>
                      <a:endParaRPr lang="en-US" sz="1400" b="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17410" name="Picture 2" descr="saveenergy #saveelectricity #switchtoLED #LED | Electricity poster, Save  energy poster, Energy conservation poster"/>
          <p:cNvPicPr>
            <a:picLocks noChangeAspect="1" noChangeArrowheads="1"/>
          </p:cNvPicPr>
          <p:nvPr/>
        </p:nvPicPr>
        <p:blipFill>
          <a:blip r:embed="rId4"/>
          <a:srcRect/>
          <a:stretch>
            <a:fillRect/>
          </a:stretch>
        </p:blipFill>
        <p:spPr bwMode="auto">
          <a:xfrm>
            <a:off x="2404745" y="8483600"/>
            <a:ext cx="2142490" cy="87820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1051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418704" cy="369332"/>
          </a:xfrm>
          <a:prstGeom prst="rect">
            <a:avLst/>
          </a:prstGeom>
          <a:noFill/>
        </p:spPr>
        <p:txBody>
          <a:bodyPr wrap="none" rtlCol="0">
            <a:spAutoFit/>
          </a:bodyPr>
          <a:lstStyle/>
          <a:p>
            <a:r>
              <a:rPr lang="en-US" dirty="0"/>
              <a:t>10</a:t>
            </a:r>
            <a:endParaRPr lang="en-US" dirty="0"/>
          </a:p>
        </p:txBody>
      </p:sp>
      <p:graphicFrame>
        <p:nvGraphicFramePr>
          <p:cNvPr id="9" name="Table 8"/>
          <p:cNvGraphicFramePr>
            <a:graphicFrameLocks noGrp="1"/>
          </p:cNvGraphicFramePr>
          <p:nvPr>
            <p:custDataLst>
              <p:tags r:id="rId2"/>
            </p:custDataLst>
          </p:nvPr>
        </p:nvGraphicFramePr>
        <p:xfrm>
          <a:off x="397510" y="2788920"/>
          <a:ext cx="6052820" cy="5222875"/>
        </p:xfrm>
        <a:graphic>
          <a:graphicData uri="http://schemas.openxmlformats.org/drawingml/2006/table">
            <a:tbl>
              <a:tblPr>
                <a:tableStyleId>{16D9F66E-5EB9-4882-86FB-DCBF35E3C3E4}</a:tableStyleId>
              </a:tblPr>
              <a:tblGrid>
                <a:gridCol w="1430020"/>
                <a:gridCol w="4622800"/>
              </a:tblGrid>
              <a:tr h="107632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MAY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Ch - 2 Uses of Computer</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Lab Activity: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Find the uses of computer.</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Programming: </a:t>
                      </a:r>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1) </a:t>
                      </a:r>
                      <a:r>
                        <a:rPr lang="en-US" sz="1400" kern="1200" dirty="0" smtClean="0">
                          <a:solidFill>
                            <a:schemeClr val="dk1"/>
                          </a:solidFill>
                          <a:effectLst/>
                          <a:latin typeface="Times New Roman" panose="02020603050405020304" pitchFamily="18" charset="0"/>
                          <a:ea typeface="+mn-ea"/>
                          <a:cs typeface="Times New Roman" panose="02020603050405020304" pitchFamily="18" charset="0"/>
                        </a:rPr>
                        <a:t>Motion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block</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2)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Add two characters of your choice</a:t>
                      </a:r>
                      <a:r>
                        <a:rPr lang="en-US" sz="1400" b="1" kern="1200" dirty="0">
                          <a:solidFill>
                            <a:schemeClr val="dk1"/>
                          </a:solidFill>
                          <a:effectLst/>
                          <a:latin typeface="Times New Roman" panose="02020603050405020304" pitchFamily="18" charset="0"/>
                          <a:ea typeface="+mn-ea"/>
                          <a:cs typeface="Times New Roman" panose="02020603050405020304" pitchFamily="18" charset="0"/>
                        </a:rPr>
                        <a:t>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and make one to move 10 steps left and other 10 steps right.</a:t>
                      </a:r>
                      <a:endParaRPr lang="en-US"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4312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Ch - 3 Knowing Computer Parts</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Ch - 4 How does Computer Work</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Lab Activity:</a:t>
                      </a:r>
                      <a:endParaRPr lang="en-US" sz="1400" b="1"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kern="1200" dirty="0">
                          <a:solidFill>
                            <a:schemeClr val="dk1"/>
                          </a:solidFill>
                          <a:effectLst/>
                          <a:latin typeface="Times New Roman" panose="02020603050405020304" pitchFamily="18" charset="0"/>
                          <a:ea typeface="+mn-ea"/>
                          <a:cs typeface="Times New Roman" panose="02020603050405020304" pitchFamily="18" charset="0"/>
                        </a:rPr>
                        <a:t>1</a:t>
                      </a:r>
                      <a:r>
                        <a:rPr lang="en-US" sz="1400" b="1" kern="1200" dirty="0">
                          <a:solidFill>
                            <a:schemeClr val="dk1"/>
                          </a:solidFill>
                          <a:effectLst/>
                          <a:latin typeface="Times New Roman" panose="02020603050405020304" pitchFamily="18" charset="0"/>
                          <a:ea typeface="+mn-ea"/>
                          <a:cs typeface="Times New Roman" panose="02020603050405020304" pitchFamily="18" charset="0"/>
                        </a:rPr>
                        <a:t>)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Make a list of main parts of computer.</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kern="1200" dirty="0">
                          <a:solidFill>
                            <a:schemeClr val="dk1"/>
                          </a:solidFill>
                          <a:effectLst/>
                          <a:latin typeface="Times New Roman" panose="02020603050405020304" pitchFamily="18" charset="0"/>
                          <a:ea typeface="+mn-ea"/>
                          <a:cs typeface="Times New Roman" panose="02020603050405020304" pitchFamily="18" charset="0"/>
                        </a:rPr>
                        <a:t> 2) With the help of real-life examples student will explain the concept of I-P-O cycle.  </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Programming: </a:t>
                      </a:r>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1)</a:t>
                      </a:r>
                      <a:r>
                        <a:rPr lang="en-US" sz="1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Hop, Go Home/Reset command, turn clockwise and anti-clockwise.</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2)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Select the character earth and backdrop, rotate towards right 10 steps.</a:t>
                      </a:r>
                      <a:endParaRPr lang="en-US"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49352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sz="1400" b="1" kern="1200" dirty="0">
                          <a:solidFill>
                            <a:schemeClr val="dk1"/>
                          </a:solidFill>
                          <a:effectLst/>
                          <a:latin typeface="Times New Roman" panose="02020603050405020304" pitchFamily="18" charset="0"/>
                          <a:ea typeface="+mn-ea"/>
                          <a:cs typeface="Times New Roman" panose="02020603050405020304" pitchFamily="18" charset="0"/>
                        </a:rPr>
                        <a:t>Ch - 5 Exploring the keyboard</a:t>
                      </a:r>
                      <a:endParaRPr lang="en-US" sz="1400" b="1"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1400" b="1" kern="1200" dirty="0">
                          <a:solidFill>
                            <a:schemeClr val="dk1"/>
                          </a:solidFill>
                          <a:effectLst/>
                          <a:latin typeface="Times New Roman" panose="02020603050405020304" pitchFamily="18" charset="0"/>
                          <a:ea typeface="+mn-ea"/>
                          <a:cs typeface="Times New Roman" panose="02020603050405020304" pitchFamily="18" charset="0"/>
                        </a:rPr>
                        <a:t>Lab Activity: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With the help of keyboard type any five sentences on ‘My Family’.</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1400" b="1" kern="1200" dirty="0">
                          <a:solidFill>
                            <a:schemeClr val="dk1"/>
                          </a:solidFill>
                          <a:effectLst/>
                          <a:latin typeface="Times New Roman" panose="02020603050405020304" pitchFamily="18" charset="0"/>
                          <a:ea typeface="+mn-ea"/>
                          <a:cs typeface="Times New Roman" panose="02020603050405020304" pitchFamily="18" charset="0"/>
                        </a:rPr>
                        <a:t>Programming:</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Speech bubble, hide/seek command     </a:t>
                      </a:r>
                      <a:endParaRPr lang="en-US" sz="1400" b="1"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1400" kern="1200" dirty="0">
                          <a:solidFill>
                            <a:schemeClr val="dk1"/>
                          </a:solidFill>
                          <a:effectLst/>
                          <a:latin typeface="Times New Roman" panose="02020603050405020304" pitchFamily="18" charset="0"/>
                          <a:ea typeface="+mn-ea"/>
                          <a:cs typeface="Times New Roman" panose="02020603050405020304" pitchFamily="18" charset="0"/>
                        </a:rPr>
                        <a:t>1)</a:t>
                      </a:r>
                      <a:r>
                        <a:rPr lang="en-US" sz="1400" b="1" kern="1200" dirty="0">
                          <a:solidFill>
                            <a:schemeClr val="dk1"/>
                          </a:solidFill>
                          <a:effectLst/>
                          <a:latin typeface="Times New Roman" panose="02020603050405020304" pitchFamily="18" charset="0"/>
                          <a:ea typeface="+mn-ea"/>
                          <a:cs typeface="Times New Roman" panose="02020603050405020304" pitchFamily="18" charset="0"/>
                        </a:rPr>
                        <a:t>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Select a character and make the character say five things about ‘You’</a:t>
                      </a:r>
                      <a:r>
                        <a:rPr lang="en-US" sz="1400" b="1" kern="1200" dirty="0">
                          <a:solidFill>
                            <a:schemeClr val="dk1"/>
                          </a:solidFill>
                          <a:effectLst/>
                          <a:latin typeface="Times New Roman" panose="02020603050405020304" pitchFamily="18" charset="0"/>
                          <a:ea typeface="+mn-ea"/>
                          <a:cs typeface="Times New Roman" panose="02020603050405020304" pitchFamily="18" charset="0"/>
                        </a:rPr>
                        <a:t>.</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1400" kern="1200" dirty="0">
                          <a:solidFill>
                            <a:schemeClr val="dk1"/>
                          </a:solidFill>
                          <a:effectLst/>
                          <a:latin typeface="Times New Roman" panose="02020603050405020304" pitchFamily="18" charset="0"/>
                          <a:ea typeface="+mn-ea"/>
                          <a:cs typeface="Times New Roman" panose="02020603050405020304" pitchFamily="18" charset="0"/>
                        </a:rPr>
                        <a:t>2) Select a monkey character and make it hop 10 times.</a:t>
                      </a:r>
                      <a:endParaRPr lang="en-US" sz="1400" b="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0990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a:t>
                      </a:r>
                      <a:r>
                        <a:rPr lang="en-IN" sz="1400" b="1" i="0" kern="1200" dirty="0" smtClean="0">
                          <a:solidFill>
                            <a:schemeClr val="tx1"/>
                          </a:solidFill>
                          <a:latin typeface="Times New Roman" panose="02020603050405020304" pitchFamily="18" charset="0"/>
                          <a:ea typeface="Calibri" panose="020F0502020204030204"/>
                          <a:cs typeface="Times New Roman" panose="02020603050405020304" pitchFamily="18" charset="0"/>
                        </a:rPr>
                        <a:t>TERM</a:t>
                      </a:r>
                      <a:r>
                        <a:rPr lang="en-IN" sz="1400" b="1" i="0" kern="1200" baseline="0" dirty="0" smtClean="0">
                          <a:solidFill>
                            <a:schemeClr val="tx1"/>
                          </a:solidFill>
                          <a:latin typeface="Times New Roman" panose="02020603050405020304" pitchFamily="18" charset="0"/>
                          <a:ea typeface="Calibri" panose="020F0502020204030204"/>
                          <a:cs typeface="Times New Roman" panose="02020603050405020304" pitchFamily="18" charset="0"/>
                        </a:rPr>
                        <a:t> </a:t>
                      </a:r>
                      <a:r>
                        <a:rPr lang="en-IN" sz="1400" b="1" i="0" kern="1200" dirty="0" smtClean="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13" name="Table 12"/>
          <p:cNvGraphicFramePr>
            <a:graphicFrameLocks noGrp="1"/>
          </p:cNvGraphicFramePr>
          <p:nvPr/>
        </p:nvGraphicFramePr>
        <p:xfrm>
          <a:off x="395290" y="367858"/>
          <a:ext cx="6052806" cy="2414794"/>
        </p:xfrm>
        <a:graphic>
          <a:graphicData uri="http://schemas.openxmlformats.org/drawingml/2006/table">
            <a:tbl>
              <a:tblPr>
                <a:tableStyleId>{16D9F66E-5EB9-4882-86FB-DCBF35E3C3E4}</a:tableStyleId>
              </a:tblPr>
              <a:tblGrid>
                <a:gridCol w="1429951"/>
                <a:gridCol w="4622855"/>
              </a:tblGrid>
              <a:tr h="503877">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ea typeface="+mn-ea"/>
                          <a:cs typeface="Times New Roman" panose="02020603050405020304" pitchFamily="18" charset="0"/>
                        </a:rPr>
                        <a:t>ICT</a:t>
                      </a:r>
                      <a:endParaRPr lang="en-IN" sz="1400" b="1" dirty="0">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910917">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APRIL</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Ch - 1 Know Your Computer</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Lab Activity: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Divide the class into two groups, name the first Group as’ Humans’ and Second ‘Computer’. Student will speak on What Humans can do but Computer cannot and Vice-Versa.</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Programming</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1)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Introduction to Scratch Jr. , how to choose a character, remove a character, Select a background.</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2) </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Make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 beautiful Scenery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4" name="Picture 3"/>
          <p:cNvPicPr/>
          <p:nvPr/>
        </p:nvPicPr>
        <p:blipFill>
          <a:blip r:embed="rId3">
            <a:clrChange>
              <a:clrFrom>
                <a:srgbClr val="FFFFFF">
                  <a:alpha val="100000"/>
                </a:srgbClr>
              </a:clrFrom>
              <a:clrTo>
                <a:srgbClr val="FFFFFF">
                  <a:alpha val="100000"/>
                  <a:alpha val="0"/>
                </a:srgbClr>
              </a:clrTo>
            </a:clrChange>
          </a:blip>
          <a:stretch>
            <a:fillRect/>
          </a:stretch>
        </p:blipFill>
        <p:spPr>
          <a:xfrm>
            <a:off x="1836420" y="8075295"/>
            <a:ext cx="3059430" cy="140652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10326" y="-252248"/>
            <a:ext cx="6847674" cy="990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custDataLst>
              <p:tags r:id="rId2"/>
            </p:custDataLst>
          </p:nvPr>
        </p:nvGraphicFramePr>
        <p:xfrm>
          <a:off x="397510" y="473075"/>
          <a:ext cx="6055995" cy="4400550"/>
        </p:xfrm>
        <a:graphic>
          <a:graphicData uri="http://schemas.openxmlformats.org/drawingml/2006/table">
            <a:tbl>
              <a:tblPr>
                <a:tableStyleId>{C4B1156A-380E-4F78-BDF5-A606A8083BF9}</a:tableStyleId>
              </a:tblPr>
              <a:tblGrid>
                <a:gridCol w="1291590"/>
                <a:gridCol w="4764405"/>
              </a:tblGrid>
              <a:tr h="52832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MONTH/</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SUBJECT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ctr" defTabSz="914400" rtl="0" eaLnBrk="1" latinLnBrk="0" hangingPunct="1">
                        <a:lnSpc>
                          <a:spcPct val="115000"/>
                        </a:lnSpc>
                        <a:spcAft>
                          <a:spcPts val="0"/>
                        </a:spcAft>
                      </a:pPr>
                      <a:r>
                        <a:rPr lang="en-US" alt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ART &amp; CRAFT</a:t>
                      </a:r>
                      <a:endParaRPr lang="en-US" alt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96774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APRIL</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0"/>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-Front page </a:t>
                      </a:r>
                      <a:r>
                        <a:rPr lang="en-US" sz="1400" dirty="0" smtClean="0">
                          <a:effectLst/>
                          <a:latin typeface="Times New Roman" panose="02020603050405020304" pitchFamily="18" charset="0"/>
                          <a:cs typeface="Times New Roman" panose="02020603050405020304" pitchFamily="18" charset="0"/>
                          <a:sym typeface="+mn-ea"/>
                        </a:rPr>
                        <a:t>,</a:t>
                      </a:r>
                      <a:r>
                        <a:rPr lang="en-US" sz="1400" dirty="0">
                          <a:effectLst/>
                          <a:latin typeface="Times New Roman" panose="02020603050405020304" pitchFamily="18" charset="0"/>
                          <a:cs typeface="Times New Roman" panose="02020603050405020304" pitchFamily="18" charset="0"/>
                          <a:sym typeface="+mn-ea"/>
                        </a:rPr>
                        <a:t> Clouds and trees</a:t>
                      </a:r>
                      <a:r>
                        <a:rPr lang="en-US" sz="1400" dirty="0" smtClean="0">
                          <a:effectLst/>
                          <a:latin typeface="Times New Roman" panose="02020603050405020304" pitchFamily="18" charset="0"/>
                          <a:cs typeface="Times New Roman" panose="02020603050405020304" pitchFamily="18" charset="0"/>
                          <a:sym typeface="+mn-ea"/>
                        </a:rPr>
                        <a:t> </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0" indent="0"/>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- 3,4,5</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0" indent="0"/>
                      <a:r>
                        <a:rPr lang="en-US" sz="1400" b="1" dirty="0">
                          <a:effectLst/>
                          <a:latin typeface="Times New Roman" panose="02020603050405020304" pitchFamily="18" charset="0"/>
                          <a:cs typeface="Times New Roman" panose="02020603050405020304" pitchFamily="18" charset="0"/>
                          <a:sym typeface="+mn-ea"/>
                        </a:rPr>
                        <a:t>Activity: </a:t>
                      </a:r>
                      <a:r>
                        <a:rPr lang="en-US" sz="1400" dirty="0">
                          <a:effectLst/>
                          <a:latin typeface="Times New Roman" panose="02020603050405020304" pitchFamily="18" charset="0"/>
                          <a:cs typeface="Times New Roman" panose="02020603050405020304" pitchFamily="18" charset="0"/>
                          <a:sym typeface="+mn-ea"/>
                        </a:rPr>
                        <a:t>Earth Day Activity </a:t>
                      </a:r>
                      <a:endParaRPr lang="en-US" sz="1400" b="1"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2423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MAY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60325" indent="-60325"/>
                      <a:r>
                        <a:rPr lang="en-US" sz="1400" b="1" dirty="0" smtClean="0">
                          <a:effectLst/>
                          <a:latin typeface="Times New Roman" panose="02020603050405020304" pitchFamily="18" charset="0"/>
                          <a:cs typeface="Times New Roman" panose="02020603050405020304" pitchFamily="18" charset="0"/>
                          <a:sym typeface="+mn-ea"/>
                        </a:rPr>
                        <a:t>Topic</a:t>
                      </a:r>
                      <a:r>
                        <a:rPr lang="en-US" sz="1400" dirty="0" smtClean="0">
                          <a:effectLst/>
                          <a:latin typeface="Times New Roman" panose="02020603050405020304" pitchFamily="18" charset="0"/>
                          <a:cs typeface="Times New Roman" panose="02020603050405020304" pitchFamily="18" charset="0"/>
                          <a:sym typeface="+mn-ea"/>
                        </a:rPr>
                        <a:t>- Summer Scene , </a:t>
                      </a:r>
                      <a:r>
                        <a:rPr lang="en-US" sz="1400" dirty="0" err="1" smtClean="0">
                          <a:effectLst/>
                          <a:latin typeface="Times New Roman" panose="02020603050405020304" pitchFamily="18" charset="0"/>
                          <a:cs typeface="Times New Roman" panose="02020603050405020304" pitchFamily="18" charset="0"/>
                          <a:sym typeface="+mn-ea"/>
                        </a:rPr>
                        <a:t>Tortorise</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60325" indent="-60325"/>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- 6,7,8,10</a:t>
                      </a:r>
                      <a:endParaRPr lang="en-US" sz="1400" dirty="0">
                        <a:effectLst/>
                        <a:latin typeface="Times New Roman" panose="02020603050405020304" pitchFamily="18" charset="0"/>
                        <a:cs typeface="Times New Roman" panose="02020603050405020304" pitchFamily="18" charset="0"/>
                        <a:sym typeface="+mn-ea"/>
                      </a:endParaRPr>
                    </a:p>
                    <a:p>
                      <a:pPr marL="60325" indent="-60325"/>
                      <a:r>
                        <a:rPr lang="en-US" sz="1400" b="1" dirty="0">
                          <a:effectLst/>
                          <a:latin typeface="Times New Roman" panose="02020603050405020304" pitchFamily="18" charset="0"/>
                          <a:cs typeface="Times New Roman" panose="02020603050405020304" pitchFamily="18" charset="0"/>
                          <a:sym typeface="+mn-ea"/>
                        </a:rPr>
                        <a:t>Activity: </a:t>
                      </a:r>
                      <a:r>
                        <a:rPr lang="en-US" sz="1400" dirty="0">
                          <a:effectLst/>
                          <a:latin typeface="Times New Roman" panose="02020603050405020304" pitchFamily="18" charset="0"/>
                          <a:cs typeface="Times New Roman" panose="02020603050405020304" pitchFamily="18" charset="0"/>
                          <a:sym typeface="+mn-ea"/>
                        </a:rPr>
                        <a:t>Mother’s Day Activity </a:t>
                      </a:r>
                      <a:endParaRPr lang="en-US" sz="1400" b="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5570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-Vegetable Composition, Flower and a butterfly</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- 13,15,16</a:t>
                      </a:r>
                      <a:endParaRPr lang="en-US" sz="1400" dirty="0">
                        <a:effectLst/>
                        <a:latin typeface="Times New Roman" panose="02020603050405020304" pitchFamily="18" charset="0"/>
                        <a:cs typeface="Times New Roman" panose="02020603050405020304" pitchFamily="18" charset="0"/>
                        <a:sym typeface="+mn-ea"/>
                      </a:endParaRPr>
                    </a:p>
                    <a:p>
                      <a:r>
                        <a:rPr lang="en-US" sz="1400" b="1" dirty="0">
                          <a:effectLst/>
                          <a:latin typeface="Times New Roman" panose="02020603050405020304" pitchFamily="18" charset="0"/>
                          <a:cs typeface="Times New Roman" panose="02020603050405020304" pitchFamily="18" charset="0"/>
                          <a:sym typeface="+mn-ea"/>
                        </a:rPr>
                        <a:t>Activity: </a:t>
                      </a:r>
                      <a:r>
                        <a:rPr lang="en-US" sz="1400" dirty="0">
                          <a:effectLst/>
                          <a:latin typeface="Times New Roman" panose="02020603050405020304" pitchFamily="18" charset="0"/>
                          <a:cs typeface="Times New Roman" panose="02020603050405020304" pitchFamily="18" charset="0"/>
                          <a:sym typeface="+mn-ea"/>
                        </a:rPr>
                        <a:t>Monsoon Activity </a:t>
                      </a:r>
                      <a:endParaRPr lang="en-US" sz="1400" b="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2456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nSpc>
                          <a:spcPct val="100000"/>
                        </a:lnSpc>
                        <a:spcBef>
                          <a:spcPts val="0"/>
                        </a:spcBef>
                        <a:spcAft>
                          <a:spcPts val="0"/>
                        </a:spcAft>
                      </a:pPr>
                      <a:r>
                        <a:rPr lang="en-US" sz="1400" b="1" dirty="0" smtClean="0">
                          <a:effectLst/>
                          <a:latin typeface="Times New Roman" panose="02020603050405020304" pitchFamily="18" charset="0"/>
                          <a:cs typeface="Times New Roman" panose="02020603050405020304" pitchFamily="18" charset="0"/>
                          <a:sym typeface="+mn-ea"/>
                        </a:rPr>
                        <a:t>Topic</a:t>
                      </a:r>
                      <a:r>
                        <a:rPr lang="en-US" sz="1400" dirty="0" smtClean="0">
                          <a:effectLst/>
                          <a:latin typeface="Times New Roman" panose="02020603050405020304" pitchFamily="18" charset="0"/>
                          <a:cs typeface="Times New Roman" panose="02020603050405020304" pitchFamily="18" charset="0"/>
                          <a:sym typeface="+mn-ea"/>
                        </a:rPr>
                        <a:t>- Warli Art , Mud House</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0" marR="0">
                        <a:lnSpc>
                          <a:spcPct val="100000"/>
                        </a:lnSpc>
                        <a:spcBef>
                          <a:spcPts val="0"/>
                        </a:spcBef>
                        <a:spcAft>
                          <a:spcPts val="0"/>
                        </a:spcAft>
                      </a:pPr>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- 14,9,24</a:t>
                      </a:r>
                      <a:endParaRPr lang="en-US" sz="1400" dirty="0">
                        <a:effectLst/>
                        <a:latin typeface="Times New Roman" panose="02020603050405020304" pitchFamily="18" charset="0"/>
                        <a:cs typeface="Times New Roman" panose="02020603050405020304" pitchFamily="18" charset="0"/>
                        <a:sym typeface="+mn-ea"/>
                      </a:endParaRPr>
                    </a:p>
                    <a:p>
                      <a:pPr marL="0" marR="0">
                        <a:lnSpc>
                          <a:spcPct val="100000"/>
                        </a:lnSpc>
                        <a:spcBef>
                          <a:spcPts val="0"/>
                        </a:spcBef>
                        <a:spcAft>
                          <a:spcPts val="0"/>
                        </a:spcAft>
                      </a:pPr>
                      <a:r>
                        <a:rPr lang="en-US" sz="1400" b="1" dirty="0">
                          <a:effectLst/>
                          <a:latin typeface="Times New Roman" panose="02020603050405020304" pitchFamily="18" charset="0"/>
                          <a:cs typeface="Times New Roman" panose="02020603050405020304" pitchFamily="18" charset="0"/>
                          <a:sym typeface="+mn-ea"/>
                        </a:rPr>
                        <a:t>Activity: </a:t>
                      </a:r>
                      <a:r>
                        <a:rPr lang="en-US" sz="1400" dirty="0">
                          <a:effectLst/>
                          <a:latin typeface="Times New Roman" panose="02020603050405020304" pitchFamily="18" charset="0"/>
                          <a:cs typeface="Times New Roman" panose="02020603050405020304" pitchFamily="18" charset="0"/>
                          <a:sym typeface="+mn-ea"/>
                        </a:rPr>
                        <a:t>Rakhi Making ,Janmashtami Activity </a:t>
                      </a:r>
                      <a:endParaRPr lang="en-US"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Rectangle 9"/>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56042" y="9536668"/>
            <a:ext cx="418290" cy="369332"/>
          </a:xfrm>
          <a:prstGeom prst="rect">
            <a:avLst/>
          </a:prstGeom>
          <a:noFill/>
        </p:spPr>
        <p:txBody>
          <a:bodyPr wrap="square" rtlCol="0">
            <a:spAutoFit/>
          </a:bodyPr>
          <a:lstStyle/>
          <a:p>
            <a:r>
              <a:rPr lang="en-US" dirty="0" smtClean="0"/>
              <a:t>11</a:t>
            </a:r>
            <a:endParaRPr lang="en-US" dirty="0"/>
          </a:p>
        </p:txBody>
      </p:sp>
      <p:pic>
        <p:nvPicPr>
          <p:cNvPr id="4" name="Picture 3"/>
          <p:cNvPicPr/>
          <p:nvPr/>
        </p:nvPicPr>
        <p:blipFill>
          <a:blip r:embed="rId3"/>
          <a:srcRect l="45666" b="3232"/>
          <a:stretch>
            <a:fillRect/>
          </a:stretch>
        </p:blipFill>
        <p:spPr>
          <a:xfrm>
            <a:off x="2113006" y="5041557"/>
            <a:ext cx="2631989" cy="2619632"/>
          </a:xfrm>
          <a:prstGeom prst="rect">
            <a:avLst/>
          </a:prstGeom>
        </p:spPr>
      </p:pic>
      <p:sp>
        <p:nvSpPr>
          <p:cNvPr id="11" name="TextBox 10"/>
          <p:cNvSpPr txBox="1"/>
          <p:nvPr/>
        </p:nvSpPr>
        <p:spPr>
          <a:xfrm>
            <a:off x="667264" y="7858898"/>
            <a:ext cx="5609968" cy="1384995"/>
          </a:xfrm>
          <a:prstGeom prst="rect">
            <a:avLst/>
          </a:prstGeom>
          <a:noFill/>
          <a:ln w="57150">
            <a:solidFill>
              <a:schemeClr val="tx1"/>
            </a:solidFill>
          </a:ln>
        </p:spPr>
        <p:txBody>
          <a:bodyPr wrap="square" rtlCol="0">
            <a:spAutoFit/>
          </a:bodyPr>
          <a:lstStyle/>
          <a:p>
            <a:pPr algn="ctr"/>
            <a:r>
              <a:rPr lang="en-US" sz="2800" b="1" dirty="0" smtClean="0">
                <a:latin typeface="Gabriola" panose="04040605051002020D02" pitchFamily="82" charset="0"/>
              </a:rPr>
              <a:t>Art is the souls expression, </a:t>
            </a:r>
            <a:endParaRPr lang="en-US" sz="2800" b="1" dirty="0" smtClean="0">
              <a:latin typeface="Gabriola" panose="04040605051002020D02" pitchFamily="82" charset="0"/>
            </a:endParaRPr>
          </a:p>
          <a:p>
            <a:pPr algn="ctr"/>
            <a:r>
              <a:rPr lang="en-US" sz="2800" b="1" dirty="0" smtClean="0">
                <a:latin typeface="Gabriola" panose="04040605051002020D02" pitchFamily="82" charset="0"/>
              </a:rPr>
              <a:t>And craft is the hands devotion-</a:t>
            </a:r>
            <a:endParaRPr lang="en-US" sz="2800" b="1" dirty="0" smtClean="0">
              <a:latin typeface="Gabriola" panose="04040605051002020D02" pitchFamily="82" charset="0"/>
            </a:endParaRPr>
          </a:p>
          <a:p>
            <a:pPr algn="ctr"/>
            <a:r>
              <a:rPr lang="en-US" sz="2800" b="1" dirty="0" smtClean="0">
                <a:latin typeface="Gabriola" panose="04040605051002020D02" pitchFamily="82" charset="0"/>
              </a:rPr>
              <a:t>Together they create magic.</a:t>
            </a:r>
            <a:endParaRPr lang="en-US" sz="2800" b="1" dirty="0">
              <a:latin typeface="Gabriola" panose="04040605051002020D02" pitchFamily="82"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418704" cy="369332"/>
          </a:xfrm>
          <a:prstGeom prst="rect">
            <a:avLst/>
          </a:prstGeom>
          <a:noFill/>
        </p:spPr>
        <p:txBody>
          <a:bodyPr wrap="none" rtlCol="0">
            <a:spAutoFit/>
          </a:bodyPr>
          <a:lstStyle/>
          <a:p>
            <a:r>
              <a:rPr lang="en-US" dirty="0" smtClean="0"/>
              <a:t>12</a:t>
            </a:r>
            <a:endParaRPr lang="en-US" dirty="0"/>
          </a:p>
        </p:txBody>
      </p:sp>
      <p:graphicFrame>
        <p:nvGraphicFramePr>
          <p:cNvPr id="8" name="Table 7"/>
          <p:cNvGraphicFramePr>
            <a:graphicFrameLocks noGrp="1"/>
          </p:cNvGraphicFramePr>
          <p:nvPr>
            <p:custDataLst>
              <p:tags r:id="rId2"/>
            </p:custDataLst>
          </p:nvPr>
        </p:nvGraphicFramePr>
        <p:xfrm>
          <a:off x="390525" y="1104900"/>
          <a:ext cx="6069330" cy="8329295"/>
        </p:xfrm>
        <a:graphic>
          <a:graphicData uri="http://schemas.openxmlformats.org/drawingml/2006/table">
            <a:tbl>
              <a:tblPr>
                <a:tableStyleId>{16D9F66E-5EB9-4882-86FB-DCBF35E3C3E4}</a:tableStyleId>
              </a:tblPr>
              <a:tblGrid>
                <a:gridCol w="1214755"/>
                <a:gridCol w="4854575"/>
              </a:tblGrid>
              <a:tr h="67818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MONTH/</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SUBJECT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ENGLISH </a:t>
                      </a:r>
                      <a:endPar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79133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OCTOBER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latin typeface="Times New Roman" panose="02020603050405020304" pitchFamily="18" charset="0"/>
                          <a:cs typeface="Times New Roman" panose="02020603050405020304" pitchFamily="18" charset="0"/>
                          <a:sym typeface="+mn-ea"/>
                        </a:rPr>
                        <a:t>Literature- L6 </a:t>
                      </a:r>
                      <a:r>
                        <a:rPr lang="en-US" sz="1400" b="0" dirty="0">
                          <a:latin typeface="Times New Roman" panose="02020603050405020304" pitchFamily="18" charset="0"/>
                          <a:cs typeface="Times New Roman" panose="02020603050405020304" pitchFamily="18" charset="0"/>
                          <a:sym typeface="+mn-ea"/>
                        </a:rPr>
                        <a:t>- A Lesson Learnt  </a:t>
                      </a:r>
                      <a:r>
                        <a:rPr lang="en-US" sz="1400" b="1" dirty="0">
                          <a:latin typeface="Times New Roman" panose="02020603050405020304" pitchFamily="18" charset="0"/>
                          <a:cs typeface="Times New Roman" panose="02020603050405020304" pitchFamily="18" charset="0"/>
                          <a:sym typeface="+mn-ea"/>
                        </a:rPr>
                        <a:t>Poem-</a:t>
                      </a:r>
                      <a:r>
                        <a:rPr lang="en-US" sz="1400" b="0" dirty="0">
                          <a:latin typeface="Times New Roman" panose="02020603050405020304" pitchFamily="18" charset="0"/>
                          <a:cs typeface="Times New Roman" panose="02020603050405020304" pitchFamily="18" charset="0"/>
                          <a:sym typeface="+mn-ea"/>
                        </a:rPr>
                        <a:t> Little Birdie</a:t>
                      </a:r>
                      <a:endParaRPr lang="en-US" sz="1400" b="0" dirty="0">
                        <a:latin typeface="Times New Roman" panose="02020603050405020304" pitchFamily="18" charset="0"/>
                        <a:cs typeface="Times New Roman" panose="02020603050405020304" pitchFamily="18" charset="0"/>
                        <a:sym typeface="+mn-ea"/>
                      </a:endParaRPr>
                    </a:p>
                    <a:p>
                      <a:pPr marL="59055" marR="0" indent="0" algn="l" defTabSz="685800" rtl="0" eaLnBrk="1" fontAlgn="auto" latinLnBrk="0" hangingPunct="1">
                        <a:lnSpc>
                          <a:spcPct val="100000"/>
                        </a:lnSpc>
                        <a:spcBef>
                          <a:spcPts val="0"/>
                        </a:spcBef>
                        <a:spcAft>
                          <a:spcPts val="0"/>
                        </a:spcAft>
                        <a:buClrTx/>
                        <a:buSzTx/>
                        <a:buFontTx/>
                        <a:buNone/>
                        <a:defRPr/>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U9</a:t>
                      </a:r>
                      <a:r>
                        <a:rPr lang="en-US" sz="1400" dirty="0">
                          <a:latin typeface="Times New Roman" panose="02020603050405020304" pitchFamily="18" charset="0"/>
                          <a:cs typeface="Times New Roman" panose="02020603050405020304" pitchFamily="18" charset="0"/>
                          <a:sym typeface="+mn-ea"/>
                        </a:rPr>
                        <a:t>- Simple Present Tense, </a:t>
                      </a:r>
                      <a:r>
                        <a:rPr lang="en-US" sz="1400" b="1" dirty="0">
                          <a:latin typeface="Times New Roman" panose="02020603050405020304" pitchFamily="18" charset="0"/>
                          <a:cs typeface="Times New Roman" panose="02020603050405020304" pitchFamily="18" charset="0"/>
                          <a:sym typeface="+mn-ea"/>
                        </a:rPr>
                        <a:t>U10</a:t>
                      </a:r>
                      <a:r>
                        <a:rPr lang="en-US" sz="1400" dirty="0" smtClean="0">
                          <a:latin typeface="Times New Roman" panose="02020603050405020304" pitchFamily="18" charset="0"/>
                          <a:cs typeface="Times New Roman" panose="02020603050405020304" pitchFamily="18" charset="0"/>
                          <a:sym typeface="+mn-ea"/>
                        </a:rPr>
                        <a:t>– Present Continuous Tense</a:t>
                      </a:r>
                      <a:br>
                        <a:rPr lang="en-US" sz="1400" dirty="0" smtClean="0">
                          <a:latin typeface="Times New Roman" panose="02020603050405020304" pitchFamily="18" charset="0"/>
                          <a:cs typeface="Times New Roman" panose="02020603050405020304" pitchFamily="18" charset="0"/>
                          <a:sym typeface="+mn-ea"/>
                        </a:rPr>
                      </a:br>
                      <a:r>
                        <a:rPr lang="en-US" sz="1400" b="1" dirty="0" smtClean="0">
                          <a:latin typeface="Times New Roman" panose="02020603050405020304" pitchFamily="18" charset="0"/>
                          <a:cs typeface="Times New Roman" panose="02020603050405020304" pitchFamily="18" charset="0"/>
                          <a:sym typeface="+mn-ea"/>
                        </a:rPr>
                        <a:t>Reading Skills-</a:t>
                      </a:r>
                      <a:r>
                        <a:rPr lang="en-US" sz="1400" b="0" dirty="0" smtClean="0">
                          <a:latin typeface="Times New Roman" panose="02020603050405020304" pitchFamily="18" charset="0"/>
                          <a:cs typeface="Times New Roman" panose="02020603050405020304" pitchFamily="18" charset="0"/>
                          <a:sym typeface="+mn-ea"/>
                        </a:rPr>
                        <a:t>Pg.no.46 (Pronouns)</a:t>
                      </a:r>
                      <a:endParaRPr lang="en-US" sz="1400" dirty="0">
                        <a:latin typeface="Times New Roman" panose="02020603050405020304" pitchFamily="18" charset="0"/>
                        <a:cs typeface="Times New Roman" panose="02020603050405020304" pitchFamily="18" charset="0"/>
                        <a:sym typeface="+mn-ea"/>
                      </a:endParaRPr>
                    </a:p>
                    <a:p>
                      <a:pPr marL="59055" indent="0"/>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Compositions - Every little Drop counts, </a:t>
                      </a:r>
                      <a:endParaRPr lang="en-US" sz="1400" dirty="0">
                        <a:latin typeface="Times New Roman" panose="02020603050405020304" pitchFamily="18" charset="0"/>
                        <a:cs typeface="Times New Roman" panose="02020603050405020304" pitchFamily="18" charset="0"/>
                        <a:sym typeface="+mn-ea"/>
                      </a:endParaRPr>
                    </a:p>
                    <a:p>
                      <a:pPr marL="59055" indent="0"/>
                      <a:r>
                        <a:rPr lang="en-US" sz="1400" dirty="0">
                          <a:latin typeface="Times New Roman" panose="02020603050405020304" pitchFamily="18" charset="0"/>
                          <a:cs typeface="Times New Roman" panose="02020603050405020304" pitchFamily="18" charset="0"/>
                          <a:sym typeface="+mn-ea"/>
                        </a:rPr>
                        <a:t>My Happy </a:t>
                      </a:r>
                      <a:r>
                        <a:rPr lang="en-US" sz="1400" dirty="0" smtClean="0">
                          <a:latin typeface="Times New Roman" panose="02020603050405020304" pitchFamily="18" charset="0"/>
                          <a:cs typeface="Times New Roman" panose="02020603050405020304" pitchFamily="18" charset="0"/>
                          <a:sym typeface="+mn-ea"/>
                        </a:rPr>
                        <a:t>Classroom</a:t>
                      </a:r>
                      <a:r>
                        <a:rPr lang="en-US" sz="1400" dirty="0" smtClean="0">
                          <a:solidFill>
                            <a:schemeClr val="tx1"/>
                          </a:solidFill>
                          <a:latin typeface="Times New Roman" panose="02020603050405020304" pitchFamily="18" charset="0"/>
                          <a:cs typeface="Times New Roman" panose="02020603050405020304" pitchFamily="18" charset="0"/>
                          <a:sym typeface="+mn-ea"/>
                        </a:rPr>
                        <a:t>.</a:t>
                      </a:r>
                      <a:endParaRPr lang="en-US" sz="1400" b="0" dirty="0">
                        <a:solidFill>
                          <a:schemeClr val="tx1"/>
                        </a:solidFill>
                        <a:latin typeface="Times New Roman" panose="02020603050405020304" pitchFamily="18" charset="0"/>
                        <a:cs typeface="Times New Roman" panose="02020603050405020304" pitchFamily="18" charset="0"/>
                      </a:endParaRPr>
                    </a:p>
                    <a:p>
                      <a:pPr marL="59055" indent="0">
                        <a:buFont typeface="Wingdings" panose="05000000000000000000" charset="0"/>
                        <a:buNone/>
                      </a:pPr>
                      <a:r>
                        <a:rPr lang="en-US" sz="1400" b="1" dirty="0" smtClean="0">
                          <a:latin typeface="Times New Roman" panose="02020603050405020304" pitchFamily="18" charset="0"/>
                          <a:cs typeface="Times New Roman" panose="02020603050405020304" pitchFamily="18" charset="0"/>
                          <a:sym typeface="+mn-ea"/>
                        </a:rPr>
                        <a:t>Experiential Learning: </a:t>
                      </a:r>
                      <a:r>
                        <a:rPr lang="en-US" sz="1400" b="0" dirty="0" smtClean="0">
                          <a:latin typeface="Times New Roman" panose="02020603050405020304" pitchFamily="18" charset="0"/>
                          <a:cs typeface="Times New Roman" panose="02020603050405020304" pitchFamily="18" charset="0"/>
                          <a:sym typeface="+mn-ea"/>
                        </a:rPr>
                        <a:t>Role play of the Story</a:t>
                      </a:r>
                      <a:endParaRPr lang="en-US" sz="1400" b="0" dirty="0" smtClean="0">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Integration: </a:t>
                      </a:r>
                      <a:r>
                        <a:rPr lang="en-US" sz="1400" dirty="0" smtClean="0">
                          <a:solidFill>
                            <a:schemeClr val="tx1"/>
                          </a:solidFill>
                          <a:latin typeface="Times New Roman" panose="02020603050405020304" pitchFamily="18" charset="0"/>
                          <a:cs typeface="Times New Roman" panose="02020603050405020304" pitchFamily="18" charset="0"/>
                          <a:sym typeface="+mn-ea"/>
                        </a:rPr>
                        <a:t>Draw a beautiful picture of a birdie</a:t>
                      </a:r>
                      <a:endParaRPr lang="en-US" sz="1400" b="0" dirty="0">
                        <a:solidFill>
                          <a:srgbClr val="FF0000"/>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2369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NOVEMBER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latin typeface="Times New Roman" panose="02020603050405020304" pitchFamily="18" charset="0"/>
                          <a:cs typeface="Times New Roman" panose="02020603050405020304" pitchFamily="18" charset="0"/>
                          <a:sym typeface="+mn-ea"/>
                        </a:rPr>
                        <a:t>Literature- L8</a:t>
                      </a:r>
                      <a:r>
                        <a:rPr lang="en-US" sz="1400" b="0" dirty="0">
                          <a:latin typeface="Times New Roman" panose="02020603050405020304" pitchFamily="18" charset="0"/>
                          <a:cs typeface="Times New Roman" panose="02020603050405020304" pitchFamily="18" charset="0"/>
                          <a:sym typeface="+mn-ea"/>
                        </a:rPr>
                        <a:t>- A Naughty Monkey </a:t>
                      </a:r>
                      <a:r>
                        <a:rPr lang="en-US" sz="1400" b="1" dirty="0">
                          <a:latin typeface="Times New Roman" panose="02020603050405020304" pitchFamily="18" charset="0"/>
                          <a:cs typeface="Times New Roman" panose="02020603050405020304" pitchFamily="18" charset="0"/>
                          <a:sym typeface="+mn-ea"/>
                        </a:rPr>
                        <a:t>Poem- </a:t>
                      </a:r>
                      <a:r>
                        <a:rPr lang="en-US" sz="1400" b="0" dirty="0">
                          <a:latin typeface="Times New Roman" panose="02020603050405020304" pitchFamily="18" charset="0"/>
                          <a:cs typeface="Times New Roman" panose="02020603050405020304" pitchFamily="18" charset="0"/>
                          <a:sym typeface="+mn-ea"/>
                        </a:rPr>
                        <a:t>To Bed </a:t>
                      </a:r>
                      <a:endParaRPr lang="en-US" sz="1400" b="0" dirty="0">
                        <a:latin typeface="Times New Roman" panose="02020603050405020304" pitchFamily="18" charset="0"/>
                        <a:cs typeface="Times New Roman" panose="02020603050405020304" pitchFamily="18" charset="0"/>
                        <a:sym typeface="+mn-ea"/>
                      </a:endParaRPr>
                    </a:p>
                    <a:p>
                      <a:pPr marL="59055" indent="0"/>
                      <a:r>
                        <a:rPr lang="en-US" sz="1400" b="1" dirty="0">
                          <a:latin typeface="Times New Roman" panose="02020603050405020304" pitchFamily="18" charset="0"/>
                          <a:cs typeface="Times New Roman" panose="02020603050405020304" pitchFamily="18" charset="0"/>
                          <a:sym typeface="+mn-ea"/>
                        </a:rPr>
                        <a:t>Grammar- U11 </a:t>
                      </a:r>
                      <a:r>
                        <a:rPr lang="en-US" sz="1400" b="0" dirty="0">
                          <a:latin typeface="Times New Roman" panose="02020603050405020304" pitchFamily="18" charset="0"/>
                          <a:cs typeface="Times New Roman" panose="02020603050405020304" pitchFamily="18" charset="0"/>
                          <a:sym typeface="+mn-ea"/>
                        </a:rPr>
                        <a:t>Simple  Past Tense -</a:t>
                      </a:r>
                      <a:r>
                        <a:rPr lang="en-US" sz="1400" b="1" dirty="0">
                          <a:latin typeface="Times New Roman" panose="02020603050405020304" pitchFamily="18" charset="0"/>
                          <a:cs typeface="Times New Roman" panose="02020603050405020304" pitchFamily="18" charset="0"/>
                          <a:sym typeface="+mn-ea"/>
                        </a:rPr>
                        <a:t>U12</a:t>
                      </a:r>
                      <a:r>
                        <a:rPr lang="en-US" sz="1400" b="0" dirty="0">
                          <a:latin typeface="Times New Roman" panose="02020603050405020304" pitchFamily="18" charset="0"/>
                          <a:cs typeface="Times New Roman" panose="02020603050405020304" pitchFamily="18" charset="0"/>
                          <a:sym typeface="+mn-ea"/>
                        </a:rPr>
                        <a:t>  Past Continuous Tense</a:t>
                      </a:r>
                      <a:endParaRPr lang="en-US" sz="1400" b="0" dirty="0">
                        <a:latin typeface="Times New Roman" panose="02020603050405020304" pitchFamily="18" charset="0"/>
                        <a:cs typeface="Times New Roman" panose="02020603050405020304" pitchFamily="18" charset="0"/>
                        <a:sym typeface="+mn-ea"/>
                      </a:endParaRPr>
                    </a:p>
                    <a:p>
                      <a:pPr marL="59055" indent="0"/>
                      <a:r>
                        <a:rPr lang="en-US" sz="1400" b="1" dirty="0" smtClean="0">
                          <a:latin typeface="Times New Roman" panose="02020603050405020304" pitchFamily="18" charset="0"/>
                          <a:cs typeface="Times New Roman" panose="02020603050405020304" pitchFamily="18" charset="0"/>
                          <a:sym typeface="+mn-ea"/>
                        </a:rPr>
                        <a:t>Reading Skills-</a:t>
                      </a:r>
                      <a:r>
                        <a:rPr lang="en-US" sz="1400" b="0" dirty="0" smtClean="0">
                          <a:latin typeface="Times New Roman" panose="02020603050405020304" pitchFamily="18" charset="0"/>
                          <a:cs typeface="Times New Roman" panose="02020603050405020304" pitchFamily="18" charset="0"/>
                          <a:sym typeface="+mn-ea"/>
                        </a:rPr>
                        <a:t>Pg.no.89( About the poet)</a:t>
                      </a:r>
                      <a:endParaRPr lang="en-US" sz="1400" b="1" dirty="0" smtClean="0">
                        <a:latin typeface="Times New Roman" panose="02020603050405020304" pitchFamily="18" charset="0"/>
                        <a:cs typeface="Times New Roman" panose="02020603050405020304" pitchFamily="18" charset="0"/>
                        <a:sym typeface="+mn-ea"/>
                      </a:endParaRPr>
                    </a:p>
                    <a:p>
                      <a:pPr marL="59055" indent="0"/>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Compositions - My Superhero Friend, The Colours of Nature, Unseen Passage</a:t>
                      </a:r>
                      <a:endParaRPr lang="en-US" sz="1400" dirty="0">
                        <a:latin typeface="Times New Roman" panose="02020603050405020304" pitchFamily="18" charset="0"/>
                        <a:cs typeface="Times New Roman" panose="02020603050405020304" pitchFamily="18" charset="0"/>
                        <a:sym typeface="+mn-ea"/>
                      </a:endParaRPr>
                    </a:p>
                    <a:p>
                      <a:pPr marL="59055" indent="0"/>
                      <a:r>
                        <a:rPr lang="en-US" sz="1400" b="1" dirty="0" smtClean="0">
                          <a:solidFill>
                            <a:schemeClr val="tx1"/>
                          </a:solidFill>
                          <a:latin typeface="Times New Roman" panose="02020603050405020304" pitchFamily="18" charset="0"/>
                          <a:cs typeface="Times New Roman" panose="02020603050405020304" pitchFamily="18" charset="0"/>
                          <a:sym typeface="+mn-ea"/>
                        </a:rPr>
                        <a:t>Art Integration: </a:t>
                      </a:r>
                      <a:r>
                        <a:rPr lang="en-US" sz="1400" dirty="0" smtClean="0">
                          <a:solidFill>
                            <a:schemeClr val="tx1"/>
                          </a:solidFill>
                          <a:latin typeface="Times New Roman" panose="02020603050405020304" pitchFamily="18" charset="0"/>
                          <a:cs typeface="Times New Roman" panose="02020603050405020304" pitchFamily="18" charset="0"/>
                          <a:sym typeface="+mn-ea"/>
                        </a:rPr>
                        <a:t>Draw an adjective chart of a monkey</a:t>
                      </a:r>
                      <a:endParaRPr lang="en-US" sz="1400" b="0" dirty="0">
                        <a:solidFill>
                          <a:srgbClr val="FF0000"/>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82626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DECEMBER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latin typeface="Times New Roman" panose="02020603050405020304" pitchFamily="18" charset="0"/>
                          <a:cs typeface="Times New Roman" panose="02020603050405020304" pitchFamily="18" charset="0"/>
                          <a:sym typeface="+mn-ea"/>
                        </a:rPr>
                        <a:t>Literature- L10</a:t>
                      </a:r>
                      <a:r>
                        <a:rPr lang="en-US" sz="1400" b="0" dirty="0">
                          <a:latin typeface="Times New Roman" panose="02020603050405020304" pitchFamily="18" charset="0"/>
                          <a:cs typeface="Times New Roman" panose="02020603050405020304" pitchFamily="18" charset="0"/>
                          <a:sym typeface="+mn-ea"/>
                        </a:rPr>
                        <a:t>- Oh, Trash !</a:t>
                      </a:r>
                      <a:endParaRPr lang="en-US" sz="1400" b="1" dirty="0">
                        <a:latin typeface="Times New Roman" panose="02020603050405020304" pitchFamily="18" charset="0"/>
                        <a:cs typeface="Times New Roman" panose="02020603050405020304" pitchFamily="18" charset="0"/>
                        <a:sym typeface="+mn-ea"/>
                      </a:endParaRPr>
                    </a:p>
                    <a:p>
                      <a:pPr marL="59055" marR="0" lvl="0" indent="0" algn="l" defTabSz="685800" rtl="0" eaLnBrk="1" fontAlgn="auto" latinLnBrk="0" hangingPunct="1">
                        <a:lnSpc>
                          <a:spcPct val="100000"/>
                        </a:lnSpc>
                        <a:spcBef>
                          <a:spcPts val="0"/>
                        </a:spcBef>
                        <a:spcAft>
                          <a:spcPts val="0"/>
                        </a:spcAft>
                        <a:buClrTx/>
                        <a:buSzTx/>
                        <a:buFontTx/>
                        <a:buNone/>
                        <a:defRPr/>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U13 </a:t>
                      </a:r>
                      <a:r>
                        <a:rPr lang="en-US" sz="1400" dirty="0">
                          <a:latin typeface="Times New Roman" panose="02020603050405020304" pitchFamily="18" charset="0"/>
                          <a:cs typeface="Times New Roman" panose="02020603050405020304" pitchFamily="18" charset="0"/>
                          <a:sym typeface="+mn-ea"/>
                        </a:rPr>
                        <a:t>-Adverb, </a:t>
                      </a:r>
                      <a:r>
                        <a:rPr lang="en-US" sz="1400" b="1" dirty="0">
                          <a:latin typeface="Times New Roman" panose="02020603050405020304" pitchFamily="18" charset="0"/>
                          <a:cs typeface="Times New Roman" panose="02020603050405020304" pitchFamily="18" charset="0"/>
                          <a:sym typeface="+mn-ea"/>
                        </a:rPr>
                        <a:t>U14-</a:t>
                      </a:r>
                      <a:r>
                        <a:rPr lang="en-US" sz="1400" b="0" dirty="0">
                          <a:latin typeface="Times New Roman" panose="02020603050405020304" pitchFamily="18" charset="0"/>
                          <a:cs typeface="Times New Roman" panose="02020603050405020304" pitchFamily="18" charset="0"/>
                          <a:sym typeface="+mn-ea"/>
                        </a:rPr>
                        <a:t>Preposition  </a:t>
                      </a:r>
                      <a:r>
                        <a:rPr lang="en-US" sz="1400" dirty="0" smtClean="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U15  </a:t>
                      </a:r>
                      <a:r>
                        <a:rPr lang="en-US" sz="1400" b="0" dirty="0">
                          <a:latin typeface="Times New Roman" panose="02020603050405020304" pitchFamily="18" charset="0"/>
                          <a:cs typeface="Times New Roman" panose="02020603050405020304" pitchFamily="18" charset="0"/>
                          <a:sym typeface="+mn-ea"/>
                        </a:rPr>
                        <a:t>Joining Words</a:t>
                      </a:r>
                      <a:br>
                        <a:rPr lang="en-US" sz="1400" b="1" dirty="0" smtClean="0">
                          <a:latin typeface="Times New Roman" panose="02020603050405020304" pitchFamily="18" charset="0"/>
                          <a:cs typeface="Times New Roman" panose="02020603050405020304" pitchFamily="18" charset="0"/>
                          <a:sym typeface="+mn-ea"/>
                        </a:rPr>
                      </a:br>
                      <a:r>
                        <a:rPr lang="en-US" sz="1400" b="1" dirty="0" smtClean="0">
                          <a:latin typeface="Times New Roman" panose="02020603050405020304" pitchFamily="18" charset="0"/>
                          <a:cs typeface="Times New Roman" panose="02020603050405020304" pitchFamily="18" charset="0"/>
                          <a:sym typeface="+mn-ea"/>
                        </a:rPr>
                        <a:t>Reading Skills- </a:t>
                      </a:r>
                      <a:r>
                        <a:rPr lang="en-US" sz="1400" b="0" dirty="0" smtClean="0">
                          <a:latin typeface="Times New Roman" panose="02020603050405020304" pitchFamily="18" charset="0"/>
                          <a:cs typeface="Times New Roman" panose="02020603050405020304" pitchFamily="18" charset="0"/>
                          <a:sym typeface="+mn-ea"/>
                        </a:rPr>
                        <a:t>Unseen Passage</a:t>
                      </a:r>
                      <a:endParaRPr lang="en-US" sz="1400" b="0" dirty="0">
                        <a:latin typeface="Times New Roman" panose="02020603050405020304" pitchFamily="18" charset="0"/>
                        <a:cs typeface="Times New Roman" panose="02020603050405020304" pitchFamily="18" charset="0"/>
                        <a:sym typeface="+mn-ea"/>
                      </a:endParaRPr>
                    </a:p>
                    <a:p>
                      <a:pPr marL="59055" indent="0"/>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Compositions - Books Treasure of Knowledge, My First Piggy Bank</a:t>
                      </a:r>
                      <a:endParaRPr lang="en-US" sz="1400" dirty="0">
                        <a:latin typeface="Times New Roman" panose="02020603050405020304" pitchFamily="18" charset="0"/>
                        <a:cs typeface="Times New Roman" panose="02020603050405020304" pitchFamily="18" charset="0"/>
                        <a:sym typeface="+mn-ea"/>
                      </a:endParaRPr>
                    </a:p>
                    <a:p>
                      <a:pPr marL="59055" indent="0"/>
                      <a:r>
                        <a:rPr lang="en-US" sz="1400" b="1" dirty="0" smtClean="0">
                          <a:solidFill>
                            <a:schemeClr val="tx1"/>
                          </a:solidFill>
                          <a:latin typeface="Times New Roman" panose="02020603050405020304" pitchFamily="18" charset="0"/>
                          <a:cs typeface="Times New Roman" panose="02020603050405020304" pitchFamily="18" charset="0"/>
                          <a:sym typeface="+mn-ea"/>
                        </a:rPr>
                        <a:t>Art Integration</a:t>
                      </a:r>
                      <a:r>
                        <a:rPr lang="en-US" sz="1400" dirty="0" smtClean="0">
                          <a:solidFill>
                            <a:schemeClr val="tx1"/>
                          </a:solidFill>
                          <a:latin typeface="Times New Roman" panose="02020603050405020304" pitchFamily="18" charset="0"/>
                          <a:cs typeface="Times New Roman" panose="02020603050405020304" pitchFamily="18" charset="0"/>
                          <a:sym typeface="+mn-ea"/>
                        </a:rPr>
                        <a:t>:- Colouring Activity (Pg.no.76),Draw picture of different types of trash bins.</a:t>
                      </a:r>
                      <a:endParaRPr lang="en-US" sz="1400" dirty="0" smtClean="0">
                        <a:solidFill>
                          <a:schemeClr val="tx1"/>
                        </a:solidFill>
                        <a:latin typeface="Times New Roman" panose="02020603050405020304" pitchFamily="18" charset="0"/>
                        <a:cs typeface="Times New Roman" panose="02020603050405020304" pitchFamily="18" charset="0"/>
                        <a:sym typeface="+mn-ea"/>
                      </a:endParaRPr>
                    </a:p>
                    <a:p>
                      <a:pPr marL="59055" indent="0"/>
                      <a:r>
                        <a:rPr lang="en-US" sz="1400" b="1" dirty="0" smtClean="0">
                          <a:latin typeface="Times New Roman" panose="02020603050405020304" pitchFamily="18" charset="0"/>
                          <a:cs typeface="Times New Roman" panose="02020603050405020304" pitchFamily="18" charset="0"/>
                          <a:sym typeface="+mn-ea"/>
                        </a:rPr>
                        <a:t>Experiential Learning: </a:t>
                      </a:r>
                      <a:r>
                        <a:rPr lang="en-US" sz="1400" b="0" dirty="0" smtClean="0">
                          <a:latin typeface="Times New Roman" panose="02020603050405020304" pitchFamily="18" charset="0"/>
                          <a:cs typeface="Times New Roman" panose="02020603050405020304" pitchFamily="18" charset="0"/>
                          <a:sym typeface="+mn-ea"/>
                        </a:rPr>
                        <a:t>Cleanliness Drive in school</a:t>
                      </a:r>
                      <a:r>
                        <a:rPr lang="en-US" sz="1400" b="1" dirty="0" smtClean="0">
                          <a:latin typeface="Times New Roman" panose="02020603050405020304" pitchFamily="18" charset="0"/>
                          <a:cs typeface="Times New Roman" panose="02020603050405020304" pitchFamily="18" charset="0"/>
                          <a:sym typeface="+mn-ea"/>
                        </a:rPr>
                        <a:t>.</a:t>
                      </a:r>
                      <a:endParaRPr lang="en-US" sz="1400" dirty="0">
                        <a:solidFill>
                          <a:schemeClr val="tx1"/>
                        </a:solidFill>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61540">
                <a:tc>
                  <a:txBody>
                    <a:bodyPr/>
                    <a:lstStyle/>
                    <a:p>
                      <a:pPr algn="ctr">
                        <a:lnSpc>
                          <a:spcPct val="115000"/>
                        </a:lnSpc>
                        <a:spcAft>
                          <a:spcPts val="0"/>
                        </a:spcAft>
                      </a:pPr>
                      <a:r>
                        <a:rPr lang="en-GB" sz="1400" b="1" dirty="0">
                          <a:latin typeface="Times New Roman" panose="02020603050405020304" pitchFamily="18" charset="0"/>
                          <a:cs typeface="Times New Roman" panose="02020603050405020304" pitchFamily="18" charset="0"/>
                        </a:rPr>
                        <a:t>JANUARY</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0"/>
                      <a:r>
                        <a:rPr lang="en-US" sz="1400" b="1" dirty="0">
                          <a:latin typeface="Times New Roman" panose="02020603050405020304" pitchFamily="18" charset="0"/>
                          <a:cs typeface="Times New Roman" panose="02020603050405020304" pitchFamily="18" charset="0"/>
                          <a:sym typeface="+mn-ea"/>
                        </a:rPr>
                        <a:t>Literature- L11 </a:t>
                      </a:r>
                      <a:r>
                        <a:rPr lang="en-US" sz="1400" b="0" dirty="0">
                          <a:latin typeface="Times New Roman" panose="02020603050405020304" pitchFamily="18" charset="0"/>
                          <a:cs typeface="Times New Roman" panose="02020603050405020304" pitchFamily="18" charset="0"/>
                          <a:sym typeface="+mn-ea"/>
                        </a:rPr>
                        <a:t>- Dosa and His  Four Friends</a:t>
                      </a:r>
                      <a:endParaRPr lang="en-US" sz="1400" b="0" dirty="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Tx/>
                        <a:buNone/>
                        <a:defRPr/>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U16- </a:t>
                      </a:r>
                      <a:r>
                        <a:rPr lang="en-US" sz="1400" b="0" dirty="0">
                          <a:latin typeface="Times New Roman" panose="02020603050405020304" pitchFamily="18" charset="0"/>
                          <a:cs typeface="Times New Roman" panose="02020603050405020304" pitchFamily="18" charset="0"/>
                          <a:sym typeface="+mn-ea"/>
                        </a:rPr>
                        <a:t>Possessives</a:t>
                      </a:r>
                      <a:r>
                        <a:rPr lang="en-US" sz="1400" b="1" dirty="0">
                          <a:latin typeface="Times New Roman" panose="02020603050405020304" pitchFamily="18" charset="0"/>
                          <a:cs typeface="Times New Roman" panose="02020603050405020304" pitchFamily="18" charset="0"/>
                          <a:sym typeface="+mn-ea"/>
                        </a:rPr>
                        <a:t>, U17 -</a:t>
                      </a:r>
                      <a:r>
                        <a:rPr lang="en-US" sz="1400" b="0" dirty="0">
                          <a:latin typeface="Times New Roman" panose="02020603050405020304" pitchFamily="18" charset="0"/>
                          <a:cs typeface="Times New Roman" panose="02020603050405020304" pitchFamily="18" charset="0"/>
                          <a:sym typeface="+mn-ea"/>
                        </a:rPr>
                        <a:t>The Sentence</a:t>
                      </a:r>
                      <a:r>
                        <a:rPr lang="en-US" sz="1400" b="1" dirty="0">
                          <a:latin typeface="Times New Roman" panose="02020603050405020304" pitchFamily="18" charset="0"/>
                          <a:cs typeface="Times New Roman" panose="02020603050405020304" pitchFamily="18" charset="0"/>
                          <a:sym typeface="+mn-ea"/>
                        </a:rPr>
                        <a:t>, U18- </a:t>
                      </a:r>
                      <a:r>
                        <a:rPr lang="en-US" sz="1400" b="0" dirty="0">
                          <a:latin typeface="Times New Roman" panose="02020603050405020304" pitchFamily="18" charset="0"/>
                          <a:cs typeface="Times New Roman" panose="02020603050405020304" pitchFamily="18" charset="0"/>
                          <a:sym typeface="+mn-ea"/>
                        </a:rPr>
                        <a:t>The Comma and Apostrophe</a:t>
                      </a:r>
                      <a:br>
                        <a:rPr lang="en-US" sz="1400" dirty="0" smtClean="0">
                          <a:latin typeface="Times New Roman" panose="02020603050405020304" pitchFamily="18" charset="0"/>
                          <a:cs typeface="Times New Roman" panose="02020603050405020304" pitchFamily="18" charset="0"/>
                          <a:sym typeface="+mn-ea"/>
                        </a:rPr>
                      </a:br>
                      <a:r>
                        <a:rPr lang="en-US" sz="1400" b="1" dirty="0" smtClean="0">
                          <a:latin typeface="Times New Roman" panose="02020603050405020304" pitchFamily="18" charset="0"/>
                          <a:cs typeface="Times New Roman" panose="02020603050405020304" pitchFamily="18" charset="0"/>
                          <a:sym typeface="+mn-ea"/>
                        </a:rPr>
                        <a:t>Reading Skills- </a:t>
                      </a:r>
                      <a:r>
                        <a:rPr lang="en-US" sz="1400" b="0" dirty="0" smtClean="0">
                          <a:latin typeface="Times New Roman" panose="02020603050405020304" pitchFamily="18" charset="0"/>
                          <a:cs typeface="Times New Roman" panose="02020603050405020304" pitchFamily="18" charset="0"/>
                          <a:sym typeface="+mn-ea"/>
                        </a:rPr>
                        <a:t>Unseen Passage</a:t>
                      </a:r>
                      <a:endParaRPr lang="en-US" sz="1400" dirty="0">
                        <a:latin typeface="Times New Roman" panose="02020603050405020304" pitchFamily="18" charset="0"/>
                        <a:cs typeface="Times New Roman" panose="02020603050405020304" pitchFamily="18" charset="0"/>
                        <a:sym typeface="+mn-ea"/>
                      </a:endParaRPr>
                    </a:p>
                    <a:p>
                      <a:pPr marL="0" indent="0"/>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Compositions - Snowy Winter Season, Planting the Magic Seeds</a:t>
                      </a:r>
                      <a:endParaRPr lang="en-US" sz="1400" dirty="0">
                        <a:latin typeface="Times New Roman" panose="02020603050405020304" pitchFamily="18" charset="0"/>
                        <a:cs typeface="Times New Roman" panose="02020603050405020304" pitchFamily="18" charset="0"/>
                        <a:sym typeface="+mn-ea"/>
                      </a:endParaRPr>
                    </a:p>
                    <a:p>
                      <a:pPr marL="0" indent="0"/>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a:t>
                      </a:r>
                      <a:r>
                        <a:rPr lang="en-US" sz="1400" dirty="0">
                          <a:solidFill>
                            <a:schemeClr val="tx1"/>
                          </a:solidFill>
                          <a:latin typeface="Times New Roman" panose="02020603050405020304" pitchFamily="18" charset="0"/>
                          <a:cs typeface="Times New Roman" panose="02020603050405020304" pitchFamily="18" charset="0"/>
                          <a:sym typeface="+mn-ea"/>
                        </a:rPr>
                        <a:t>:- Draw a south India food platter in your notebook.</a:t>
                      </a:r>
                      <a:endParaRPr lang="en-US" sz="1400" b="0" dirty="0">
                        <a:solidFill>
                          <a:schemeClr val="tx1"/>
                        </a:solidFill>
                        <a:latin typeface="Times New Roman" panose="02020603050405020304" pitchFamily="18" charset="0"/>
                        <a:cs typeface="Times New Roman" panose="02020603050405020304" pitchFamily="18" charset="0"/>
                      </a:endParaRPr>
                    </a:p>
                    <a:p>
                      <a:pPr marL="0" indent="0">
                        <a:buFont typeface="Wingdings" panose="05000000000000000000" charset="0"/>
                        <a:buNone/>
                      </a:pPr>
                      <a:r>
                        <a:rPr lang="en-US" sz="1400" b="1" dirty="0" smtClean="0">
                          <a:latin typeface="Times New Roman" panose="02020603050405020304" pitchFamily="18" charset="0"/>
                          <a:cs typeface="Times New Roman" panose="02020603050405020304" pitchFamily="18" charset="0"/>
                          <a:sym typeface="+mn-ea"/>
                        </a:rPr>
                        <a:t>Experiential Learning: Project work Pg.no.86 (Be Clean, Be Healthy)</a:t>
                      </a:r>
                      <a:endParaRPr lang="en-US" sz="1400" dirty="0">
                        <a:solidFill>
                          <a:schemeClr val="tx1"/>
                        </a:solidFill>
                        <a:latin typeface="Times New Roman" panose="02020603050405020304" pitchFamily="18" charset="0"/>
                        <a:cs typeface="Times New Roman" panose="02020603050405020304" pitchFamily="18" charset="0"/>
                        <a:sym typeface="+mn-ea"/>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48285">
                <a:tc>
                  <a:txBody>
                    <a:bodyPr/>
                    <a:lstStyle/>
                    <a:p>
                      <a:pPr algn="ctr">
                        <a:lnSpc>
                          <a:spcPct val="115000"/>
                        </a:lnSpc>
                        <a:spcAft>
                          <a:spcPts val="0"/>
                        </a:spcAft>
                      </a:pPr>
                      <a:r>
                        <a:rPr lang="en-GB" sz="1400" b="1" dirty="0">
                          <a:latin typeface="Times New Roman" panose="02020603050405020304" pitchFamily="18" charset="0"/>
                          <a:cs typeface="Times New Roman" panose="02020603050405020304" pitchFamily="18" charset="0"/>
                        </a:rPr>
                        <a:t>FEBRUARY</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defRPr/>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FINAL </a:t>
                      </a:r>
                      <a:r>
                        <a:rPr lang="en-US" sz="1400" b="1" i="0" kern="1200" dirty="0" smtClean="0">
                          <a:solidFill>
                            <a:schemeClr val="tx1"/>
                          </a:solidFill>
                          <a:latin typeface="Times New Roman" panose="02020603050405020304" pitchFamily="18" charset="0"/>
                          <a:ea typeface="Calibri" panose="020F0502020204030204"/>
                          <a:cs typeface="Times New Roman" panose="02020603050405020304" pitchFamily="18" charset="0"/>
                        </a:rPr>
                        <a:t>TERM</a:t>
                      </a:r>
                      <a:r>
                        <a:rPr lang="en-US" sz="1400" b="1" i="0" kern="1200" baseline="0" dirty="0" smtClean="0">
                          <a:solidFill>
                            <a:schemeClr val="tx1"/>
                          </a:solidFill>
                          <a:latin typeface="Times New Roman" panose="02020603050405020304" pitchFamily="18" charset="0"/>
                          <a:ea typeface="Calibri" panose="020F0502020204030204"/>
                          <a:cs typeface="Times New Roman" panose="02020603050405020304" pitchFamily="18" charset="0"/>
                        </a:rPr>
                        <a:t> </a:t>
                      </a:r>
                      <a:r>
                        <a:rPr lang="en-US" sz="1400" b="1" i="0" kern="1200" dirty="0" smtClean="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
        <p:nvSpPr>
          <p:cNvPr id="4" name="Rectangle 8"/>
          <p:cNvSpPr/>
          <p:nvPr/>
        </p:nvSpPr>
        <p:spPr bwMode="auto">
          <a:xfrm>
            <a:off x="441419" y="354703"/>
            <a:ext cx="5859145" cy="674370"/>
          </a:xfrm>
          <a:prstGeom prst="ellipseRibbon2">
            <a:avLst/>
          </a:prstGeom>
          <a:solidFill>
            <a:schemeClr val="accent5">
              <a:lumMod val="60000"/>
              <a:lumOff val="40000"/>
            </a:schemeClr>
          </a:solidFill>
          <a:ln w="12700">
            <a:solidFill>
              <a:srgbClr val="95B3D7"/>
            </a:solidFill>
            <a:miter lim="800000"/>
          </a:ln>
          <a:effectLst>
            <a:outerShdw dist="28398" dir="3806097" algn="ctr" rotWithShape="0">
              <a:srgbClr val="243F60">
                <a:alpha val="50000"/>
              </a:srgbClr>
            </a:outerShdw>
          </a:effectLst>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ts val="1000"/>
              </a:spcAft>
              <a:buClrTx/>
              <a:buSzTx/>
              <a:buFontTx/>
              <a:buNone/>
            </a:pPr>
            <a:r>
              <a:rPr kumimoji="0" lang="en-GB" sz="2400" b="1" i="0" u="none" strike="noStrike" cap="none" normalizeH="0" baseline="0" dirty="0">
                <a:ln>
                  <a:noFill/>
                </a:ln>
                <a:effectLst/>
                <a:latin typeface="Lucida Calligraphy" panose="03010101010101010101" pitchFamily="66" charset="0"/>
                <a:cs typeface="Times New Roman" panose="02020603050405020304" pitchFamily="18" charset="0"/>
              </a:rPr>
              <a:t>SECOND TERM</a:t>
            </a:r>
            <a:endParaRPr kumimoji="0" lang="en-US" sz="2800" b="0" i="0" u="none" strike="noStrike" cap="none" normalizeH="0" baseline="0" dirty="0">
              <a:ln>
                <a:noFill/>
              </a:ln>
              <a:effectLst/>
              <a:latin typeface="Lucida Calligraphy" panose="03010101010101010101" pitchFamily="66"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325086" y="9545780"/>
            <a:ext cx="418704" cy="369332"/>
          </a:xfrm>
          <a:prstGeom prst="rect">
            <a:avLst/>
          </a:prstGeom>
          <a:noFill/>
        </p:spPr>
        <p:txBody>
          <a:bodyPr wrap="none" rtlCol="0">
            <a:spAutoFit/>
          </a:bodyPr>
          <a:lstStyle/>
          <a:p>
            <a:r>
              <a:rPr lang="en-US" dirty="0" smtClean="0"/>
              <a:t>13</a:t>
            </a:r>
            <a:endParaRPr lang="en-US" dirty="0"/>
          </a:p>
        </p:txBody>
      </p:sp>
      <p:graphicFrame>
        <p:nvGraphicFramePr>
          <p:cNvPr id="7" name="Table 6"/>
          <p:cNvGraphicFramePr>
            <a:graphicFrameLocks noGrp="1"/>
          </p:cNvGraphicFramePr>
          <p:nvPr>
            <p:custDataLst>
              <p:tags r:id="rId2"/>
            </p:custDataLst>
          </p:nvPr>
        </p:nvGraphicFramePr>
        <p:xfrm>
          <a:off x="383540" y="343535"/>
          <a:ext cx="6050915" cy="6496685"/>
        </p:xfrm>
        <a:graphic>
          <a:graphicData uri="http://schemas.openxmlformats.org/drawingml/2006/table">
            <a:tbl>
              <a:tblPr>
                <a:tableStyleId>{8A107856-5554-42FB-B03E-39F5DBC370BA}</a:tableStyleId>
              </a:tblPr>
              <a:tblGrid>
                <a:gridCol w="1113155"/>
                <a:gridCol w="4937760"/>
              </a:tblGrid>
              <a:tr h="500380">
                <a:tc>
                  <a:txBody>
                    <a:bodyPr/>
                    <a:lstStyle/>
                    <a:p>
                      <a:pPr algn="ctr">
                        <a:lnSpc>
                          <a:spcPct val="115000"/>
                        </a:lnSpc>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महीना / विषय</a:t>
                      </a: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hi-IN" sz="1400" b="1" dirty="0" smtClean="0">
                          <a:latin typeface="Nirmala UI" panose="020B0502040204020203" pitchFamily="34" charset="0"/>
                          <a:ea typeface="Nirmala UI" panose="020B0502040204020203" pitchFamily="34" charset="0"/>
                          <a:cs typeface="Nirmala UI" panose="020B0502040204020203" pitchFamily="34" charset="0"/>
                        </a:rPr>
                        <a:t>हिंदी </a:t>
                      </a:r>
                      <a:endParaRPr lang="en-US"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969770">
                <a:tc>
                  <a:txBody>
                    <a:bodyPr/>
                    <a:lstStyle/>
                    <a:p>
                      <a:pPr algn="ctr">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अक्टूबर</a:t>
                      </a: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- 8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आइजक न्यूटन</a:t>
                      </a:r>
                      <a:endPar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-10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पानी रे पानी</a:t>
                      </a:r>
                      <a:endPar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-9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सबके गुण बतलाते हम (विशेषण)</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-10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काम करने वाले शब्द (क्रिया)</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एक कदम स्वच्छता की ओर, दीपावली </a:t>
                      </a:r>
                      <a:endParaRPr lang="en-US" alt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अतिरिक्त पठन-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- 70  अब समझ आया !</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एकीकरण- </a:t>
                      </a:r>
                      <a:r>
                        <a:rPr lang="en-US" altLang="en-US" sz="140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mn-ea"/>
                        </a:rPr>
                        <a:t>जल चक्र का चित्र बनायें I</a:t>
                      </a:r>
                      <a:endParaRPr lang="en-US" altLang="en-US" sz="1400" b="0" i="0" u="none" strike="noStrike"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प्रस्तुतीकरण-</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विशेषण शब्दों से कविता बनाकर कक्षा में सुनाएं l</a:t>
                      </a:r>
                      <a:endParaRPr lang="en-US" altLang="en-US" sz="1400" b="0" i="0" u="none" strike="noStrike"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69770">
                <a:tc>
                  <a:txBody>
                    <a:bodyPr/>
                    <a:lstStyle/>
                    <a:p>
                      <a:pPr algn="ctr">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नवम्बर</a:t>
                      </a: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indent="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- 11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भारत दर्शन पार्क</a:t>
                      </a:r>
                      <a:r>
                        <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- 13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ताजमहल</a:t>
                      </a:r>
                      <a:endPar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कविता</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- 12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फूल हमेशा मुस्काता</a:t>
                      </a:r>
                      <a:endPar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-11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हम सबका है मतलब एक (पर्यायवाची या समानार्थी शब्द)</a:t>
                      </a:r>
                      <a:r>
                        <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-12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किसी शब्द का उल्टा हम ( विलोम शब्द )</a:t>
                      </a:r>
                      <a:endPar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बाल दिवस,</a:t>
                      </a:r>
                      <a:r>
                        <a:rPr lang="hi-IN" altLang="hi-IN" sz="1400" b="0" baseline="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पेड़ हमारे मित्र  </a:t>
                      </a:r>
                      <a:endParaRPr lang="en-US" alt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अतिरिक्त पठन- </a:t>
                      </a:r>
                      <a:r>
                        <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- 74 ,75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indent="0" algn="l">
                        <a:lnSpc>
                          <a:spcPct val="100000"/>
                        </a:lnSpc>
                        <a:spcBef>
                          <a:spcPts val="0"/>
                        </a:spcBef>
                        <a:spcAft>
                          <a:spcPts val="0"/>
                        </a:spcAft>
                        <a:buClrTx/>
                        <a:buSzTx/>
                        <a:buFontTx/>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एकीकरण- </a:t>
                      </a:r>
                      <a:r>
                        <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खाली बोतल से सुंदर सा फ्लावर पॉट बनाइये l</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indent="0" algn="l">
                        <a:lnSpc>
                          <a:spcPct val="100000"/>
                        </a:lnSpc>
                        <a:spcBef>
                          <a:spcPts val="0"/>
                        </a:spcBef>
                        <a:spcAft>
                          <a:spcPts val="0"/>
                        </a:spcAft>
                        <a:buClrTx/>
                        <a:buSzTx/>
                        <a:buFontTx/>
                      </a:pPr>
                      <a:r>
                        <a:rPr lang="en-US" alt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प्रस्तुतीकरण- </a:t>
                      </a:r>
                      <a:r>
                        <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- 81 (व्याकरण ) खेल-खेल में </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indent="0" algn="l">
                        <a:lnSpc>
                          <a:spcPct val="100000"/>
                        </a:lnSpc>
                        <a:spcBef>
                          <a:spcPts val="0"/>
                        </a:spcBef>
                        <a:spcAft>
                          <a:spcPts val="0"/>
                        </a:spcAft>
                        <a:buClrTx/>
                        <a:buSzTx/>
                        <a:buFontTx/>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a:t>
                      </a:r>
                      <a:r>
                        <a:rPr lang="hi-IN" sz="1400"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बेकार चीज़ों से एक गुड़िया बनाइये l </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56765">
                <a:tc>
                  <a:txBody>
                    <a:bodyPr/>
                    <a:lstStyle/>
                    <a:p>
                      <a:pPr marL="0" algn="ctr" defTabSz="914400" rtl="0" eaLnBrk="1" latinLnBrk="0" hangingPunct="1">
                        <a:spcAft>
                          <a:spcPts val="0"/>
                        </a:spcAft>
                      </a:pPr>
                      <a:r>
                        <a:rPr lang="hi-IN"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दिसम्बर</a:t>
                      </a:r>
                      <a:endParaRPr lang="en-GB"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indent="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- 14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पक्षी और व्हेल</a:t>
                      </a:r>
                      <a:endPar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कविता</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- 15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कोयल</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- 13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अब गिनने की बारी (गिनती)</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- 14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हमारा कैलेंडर (दिन और महीने)</a:t>
                      </a:r>
                      <a:endPar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मैंने अपनी छुट्टी कैसे बिताई, </a:t>
                      </a:r>
                      <a:endParaRPr lang="en-IN" altLang="hi-IN" sz="1400" b="0" baseline="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indent="0" algn="l">
                        <a:lnSpc>
                          <a:spcPct val="100000"/>
                        </a:lnSpc>
                        <a:spcBef>
                          <a:spcPts val="0"/>
                        </a:spcBef>
                        <a:spcAft>
                          <a:spcPts val="0"/>
                        </a:spcAft>
                        <a:buClrTx/>
                        <a:buSzTx/>
                        <a:buFontTx/>
                      </a:pPr>
                      <a:r>
                        <a:rPr lang="hi-IN"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मेरा प्रिय खेल – कबड्डी</a:t>
                      </a:r>
                      <a:endParaRPr lang="hi-IN" altLang="hi-IN" sz="1400" b="0" baseline="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अतिरिक्त पठन-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- 94,95,96</a:t>
                      </a:r>
                      <a:endParaRPr lang="en-US" alt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indent="0" algn="l">
                        <a:lnSpc>
                          <a:spcPct val="100000"/>
                        </a:lnSpc>
                        <a:spcBef>
                          <a:spcPts val="0"/>
                        </a:spcBef>
                        <a:spcAft>
                          <a:spcPts val="0"/>
                        </a:spcAft>
                        <a:buClrTx/>
                        <a:buSzTx/>
                        <a:buFontTx/>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एकीकरण-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जलीय जीवों के चित्र बनाकर उनके नाम लिखिए l</a:t>
                      </a:r>
                      <a:endParaRPr lang="en-US" alt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algn="l">
                        <a:lnSpc>
                          <a:spcPct val="100000"/>
                        </a:lnSpc>
                        <a:spcBef>
                          <a:spcPts val="0"/>
                        </a:spcBef>
                        <a:spcAft>
                          <a:spcPts val="0"/>
                        </a:spcAft>
                        <a:buClrTx/>
                        <a:buSzTx/>
                        <a:buFontTx/>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a:t>
                      </a:r>
                      <a:r>
                        <a:rPr lang="en-US" altLang="en-US" sz="140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mn-ea"/>
                        </a:rPr>
                        <a:t>पशु पक्षियों से सम्बंधित एक कहानी कक्षा में सुनाइये I</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8" name="Table 7"/>
          <p:cNvGraphicFramePr>
            <a:graphicFrameLocks noGrp="1"/>
          </p:cNvGraphicFramePr>
          <p:nvPr>
            <p:custDataLst>
              <p:tags r:id="rId3"/>
            </p:custDataLst>
          </p:nvPr>
        </p:nvGraphicFramePr>
        <p:xfrm>
          <a:off x="360045" y="6828155"/>
          <a:ext cx="6080760" cy="2570480"/>
        </p:xfrm>
        <a:graphic>
          <a:graphicData uri="http://schemas.openxmlformats.org/drawingml/2006/table">
            <a:tbl>
              <a:tblPr>
                <a:tableStyleId>{8A107856-5554-42FB-B03E-39F5DBC370BA}</a:tableStyleId>
              </a:tblPr>
              <a:tblGrid>
                <a:gridCol w="1184275"/>
                <a:gridCol w="4896485"/>
              </a:tblGrid>
              <a:tr h="2334895">
                <a:tc>
                  <a:txBody>
                    <a:bodyPr/>
                    <a:lstStyle/>
                    <a:p>
                      <a:pPr marL="0" algn="ctr" defTabSz="914400" rtl="0" eaLnBrk="1" latinLnBrk="0" hangingPunct="1">
                        <a:spcAft>
                          <a:spcPts val="0"/>
                        </a:spcAft>
                      </a:pPr>
                      <a:r>
                        <a:rPr lang="hi-IN"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जनवरी</a:t>
                      </a:r>
                      <a:endParaRPr lang="en-GB"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indent="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- 16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हमारा तिरंगा झंडा</a:t>
                      </a:r>
                      <a:r>
                        <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endPar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कविता</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- 17</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alt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वर्षा ऋतु आई</a:t>
                      </a:r>
                      <a:r>
                        <a:rPr lang="en-US" sz="140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endPar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spcBef>
                          <a:spcPts val="0"/>
                        </a:spcBef>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- 15 </a:t>
                      </a:r>
                      <a:r>
                        <a:rPr lang="en-US" alt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नन्ही कलम (वस्तु  वर्णन)</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en-US" sz="1400" b="0"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dirty="0">
                          <a:solidFill>
                            <a:srgbClr val="000000"/>
                          </a:solidFill>
                          <a:effectLst/>
                          <a:latin typeface="Nirmala UI" panose="020B0502040204020203" pitchFamily="34" charset="0"/>
                          <a:ea typeface="Nirmala UI" panose="020B0502040204020203" pitchFamily="34" charset="0"/>
                          <a:cs typeface="Nirmala UI" panose="020B0502040204020203" pitchFamily="34" charset="0"/>
                        </a:rPr>
                        <a:t>-16 </a:t>
                      </a:r>
                      <a:r>
                        <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कविता कहानी लेखन ( कविता-कहानी) , बोलने की बारी (मौखिक अभिव्यक्ति) ,हमारा अपना शब्द भंडार (शब्द अर्थ)</a:t>
                      </a:r>
                      <a:endParaRPr lang="en-US" altLang="en-US"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मेरी पतंग, ऋतुओं का राजा -</a:t>
                      </a:r>
                      <a:r>
                        <a:rPr lang="hi-IN" altLang="hi-IN" sz="1400" b="0" baseline="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बसंत ऋतु </a:t>
                      </a:r>
                      <a:endParaRPr lang="en-US" alt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अतिरिक्त पठन- </a:t>
                      </a:r>
                      <a:r>
                        <a:rPr lang="en-US" alt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पृष्ठ संख्या - 107,108</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indent="0" algn="l">
                        <a:lnSpc>
                          <a:spcPct val="100000"/>
                        </a:lnSpc>
                        <a:spcBef>
                          <a:spcPts val="0"/>
                        </a:spcBef>
                        <a:spcAft>
                          <a:spcPts val="0"/>
                        </a:spcAft>
                        <a:buClrTx/>
                        <a:buSzTx/>
                        <a:buFontTx/>
                      </a:pPr>
                      <a:r>
                        <a:rPr lang="hi-IN"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एकीकरण- </a:t>
                      </a:r>
                      <a:r>
                        <a:rPr lang="en-US" altLang="en-US" sz="1400" b="0"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अभ्यास पुस्तिका में तिरंगा झंडा बनाकर उसमे रंग भरिए l</a:t>
                      </a:r>
                      <a:endParaRPr lang="en-US" altLang="en-US" sz="1400" b="0"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indent="0" algn="l">
                        <a:lnSpc>
                          <a:spcPct val="100000"/>
                        </a:lnSpc>
                        <a:spcBef>
                          <a:spcPts val="0"/>
                        </a:spcBef>
                        <a:spcAft>
                          <a:spcPts val="0"/>
                        </a:spcAft>
                        <a:buClrTx/>
                        <a:buSzTx/>
                        <a:buFontTx/>
                      </a:pPr>
                      <a:r>
                        <a:rPr lang="en-US" sz="1400" b="1" dirty="0" smtClean="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35585">
                <a:tc>
                  <a:txBody>
                    <a:bodyPr/>
                    <a:lstStyle/>
                    <a:p>
                      <a:pPr marL="0" algn="ctr" defTabSz="914400" rtl="0" eaLnBrk="1" latinLnBrk="0" hangingPunct="1">
                        <a:spcAft>
                          <a:spcPts val="0"/>
                        </a:spcAft>
                      </a:pPr>
                      <a:r>
                        <a:rPr lang="hi-IN"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फ़रवरी</a:t>
                      </a:r>
                      <a:endParaRPr lang="en-GB"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lnSpc>
                          <a:spcPct val="100000"/>
                        </a:lnSpc>
                      </a:pPr>
                      <a:r>
                        <a:rPr lang="hi-IN" sz="1400" b="1"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mn-ea"/>
                        </a:rPr>
                        <a:t>वार्षिक परीक्षा </a:t>
                      </a:r>
                      <a:r>
                        <a:rPr lang="en-US" altLang="en-US" sz="1400" b="1"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mn-ea"/>
                        </a:rPr>
                        <a:t>के लिए</a:t>
                      </a:r>
                      <a:r>
                        <a:rPr lang="hi-IN" sz="1400" b="1"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mn-ea"/>
                        </a:rPr>
                        <a:t> दोहराई</a:t>
                      </a:r>
                      <a:endParaRPr lang="hi-IN" sz="1400" b="1" i="0" u="none" strike="noStrike"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9112"/>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325086" y="9545780"/>
            <a:ext cx="418704" cy="369332"/>
          </a:xfrm>
          <a:prstGeom prst="rect">
            <a:avLst/>
          </a:prstGeom>
          <a:noFill/>
        </p:spPr>
        <p:txBody>
          <a:bodyPr wrap="none" rtlCol="0">
            <a:spAutoFit/>
          </a:bodyPr>
          <a:lstStyle/>
          <a:p>
            <a:r>
              <a:rPr lang="en-US" dirty="0" smtClean="0"/>
              <a:t>14</a:t>
            </a:r>
            <a:endParaRPr lang="en-US" dirty="0"/>
          </a:p>
        </p:txBody>
      </p:sp>
      <p:graphicFrame>
        <p:nvGraphicFramePr>
          <p:cNvPr id="7" name="Table 6"/>
          <p:cNvGraphicFramePr>
            <a:graphicFrameLocks noGrp="1"/>
          </p:cNvGraphicFramePr>
          <p:nvPr>
            <p:custDataLst>
              <p:tags r:id="rId2"/>
            </p:custDataLst>
          </p:nvPr>
        </p:nvGraphicFramePr>
        <p:xfrm>
          <a:off x="393700" y="382905"/>
          <a:ext cx="6038215" cy="4762373"/>
        </p:xfrm>
        <a:graphic>
          <a:graphicData uri="http://schemas.openxmlformats.org/drawingml/2006/table">
            <a:tbl>
              <a:tblPr>
                <a:tableStyleId>{69CF1AB2-1976-4502-BF36-3FF5EA218861}</a:tableStyleId>
              </a:tblPr>
              <a:tblGrid>
                <a:gridCol w="1240155"/>
                <a:gridCol w="4798060"/>
              </a:tblGrid>
              <a:tr h="49022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cs typeface="Times New Roman" panose="02020603050405020304" pitchFamily="18" charset="0"/>
                        </a:rPr>
                        <a:t>MATHS</a:t>
                      </a:r>
                      <a:endParaRPr lang="hi-IN" sz="1400" b="1"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85344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OCTOBER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latin typeface="Times New Roman" panose="02020603050405020304" pitchFamily="18" charset="0"/>
                          <a:cs typeface="Times New Roman" panose="02020603050405020304" pitchFamily="18" charset="0"/>
                          <a:sym typeface="+mn-ea"/>
                        </a:rPr>
                        <a:t>Unit- 6 </a:t>
                      </a:r>
                      <a:r>
                        <a:rPr lang="en-US" sz="1400" b="0" dirty="0">
                          <a:latin typeface="Times New Roman" panose="02020603050405020304" pitchFamily="18" charset="0"/>
                          <a:cs typeface="Times New Roman" panose="02020603050405020304" pitchFamily="18" charset="0"/>
                          <a:sym typeface="+mn-ea"/>
                        </a:rPr>
                        <a:t>Division, </a:t>
                      </a:r>
                      <a:r>
                        <a:rPr lang="en-US" sz="1400" b="1" dirty="0">
                          <a:latin typeface="Times New Roman" panose="02020603050405020304" pitchFamily="18" charset="0"/>
                          <a:cs typeface="Times New Roman" panose="02020603050405020304" pitchFamily="18" charset="0"/>
                          <a:sym typeface="+mn-ea"/>
                        </a:rPr>
                        <a:t>Unit-11 </a:t>
                      </a:r>
                      <a:r>
                        <a:rPr lang="en-US" sz="1400" b="0" dirty="0">
                          <a:latin typeface="Times New Roman" panose="02020603050405020304" pitchFamily="18" charset="0"/>
                          <a:cs typeface="Times New Roman" panose="02020603050405020304" pitchFamily="18" charset="0"/>
                          <a:sym typeface="+mn-ea"/>
                        </a:rPr>
                        <a:t>Data Handling,</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Table of 11 &amp;12</a:t>
                      </a:r>
                      <a:endParaRPr lang="en-US" sz="1400" b="0" dirty="0">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 </a:t>
                      </a:r>
                      <a:r>
                        <a:rPr lang="en-US" sz="1400" b="0" dirty="0">
                          <a:solidFill>
                            <a:schemeClr val="tx1"/>
                          </a:solidFill>
                          <a:latin typeface="Times New Roman" panose="02020603050405020304" pitchFamily="18" charset="0"/>
                          <a:cs typeface="Times New Roman" panose="02020603050405020304" pitchFamily="18" charset="0"/>
                          <a:sym typeface="+mn-ea"/>
                        </a:rPr>
                        <a:t>Make a division flower in your notebook</a:t>
                      </a:r>
                      <a:endParaRPr lang="en-US" sz="1400" b="1" dirty="0">
                        <a:solidFill>
                          <a:schemeClr val="tx1"/>
                        </a:solidFill>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smtClean="0">
                          <a:latin typeface="Times New Roman" panose="02020603050405020304" pitchFamily="18" charset="0"/>
                          <a:cs typeface="Times New Roman" panose="02020603050405020304" pitchFamily="18" charset="0"/>
                          <a:sym typeface="+mn-ea"/>
                        </a:rPr>
                        <a:t>Experiential Learning: </a:t>
                      </a:r>
                      <a:r>
                        <a:rPr lang="en-US" sz="1400" b="0" dirty="0" smtClean="0">
                          <a:latin typeface="Times New Roman" panose="02020603050405020304" pitchFamily="18" charset="0"/>
                          <a:cs typeface="Times New Roman" panose="02020603050405020304" pitchFamily="18" charset="0"/>
                          <a:sym typeface="+mn-ea"/>
                        </a:rPr>
                        <a:t>Number</a:t>
                      </a:r>
                      <a:r>
                        <a:rPr lang="en-US" sz="1400" dirty="0" smtClean="0">
                          <a:solidFill>
                            <a:schemeClr val="tx1"/>
                          </a:solidFill>
                          <a:latin typeface="Times New Roman" panose="02020603050405020304" pitchFamily="18" charset="0"/>
                          <a:cs typeface="Times New Roman" panose="02020603050405020304" pitchFamily="18" charset="0"/>
                          <a:sym typeface="+mn-ea"/>
                        </a:rPr>
                        <a:t> </a:t>
                      </a:r>
                      <a:r>
                        <a:rPr lang="en-US" sz="1400" dirty="0">
                          <a:solidFill>
                            <a:schemeClr val="tx1"/>
                          </a:solidFill>
                          <a:latin typeface="Times New Roman" panose="02020603050405020304" pitchFamily="18" charset="0"/>
                          <a:cs typeface="Times New Roman" panose="02020603050405020304" pitchFamily="18" charset="0"/>
                          <a:sym typeface="+mn-ea"/>
                        </a:rPr>
                        <a:t>Crash Division Game</a:t>
                      </a:r>
                      <a:endParaRPr lang="en-US"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89685">
                <a:tc>
                  <a:txBody>
                    <a:bodyPr/>
                    <a:lstStyle/>
                    <a:p>
                      <a:pPr marL="0" algn="ctr" defTabSz="914400" rtl="0" eaLnBrk="1" latinLnBrk="0" hangingPunct="1">
                        <a:lnSpc>
                          <a:spcPct val="115000"/>
                        </a:lnSpc>
                        <a:spcAft>
                          <a:spcPts val="0"/>
                        </a:spcAft>
                      </a:pP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NOVEMBER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latin typeface="Times New Roman" panose="02020603050405020304" pitchFamily="18" charset="0"/>
                          <a:cs typeface="Times New Roman" panose="02020603050405020304" pitchFamily="18" charset="0"/>
                          <a:sym typeface="+mn-ea"/>
                        </a:rPr>
                        <a:t>Unit-10 </a:t>
                      </a:r>
                      <a:r>
                        <a:rPr lang="en-US" sz="1400" b="0" dirty="0">
                          <a:latin typeface="Times New Roman" panose="02020603050405020304" pitchFamily="18" charset="0"/>
                          <a:cs typeface="Times New Roman" panose="02020603050405020304" pitchFamily="18" charset="0"/>
                          <a:sym typeface="+mn-ea"/>
                        </a:rPr>
                        <a:t>Measurement,</a:t>
                      </a:r>
                      <a:r>
                        <a:rPr lang="en-US" sz="1400" b="1" dirty="0">
                          <a:latin typeface="Times New Roman" panose="02020603050405020304" pitchFamily="18" charset="0"/>
                          <a:cs typeface="Times New Roman" panose="02020603050405020304" pitchFamily="18" charset="0"/>
                          <a:sym typeface="+mn-ea"/>
                        </a:rPr>
                        <a:t> Unit-7 </a:t>
                      </a:r>
                      <a:r>
                        <a:rPr lang="en-US" sz="1400" b="0" dirty="0">
                          <a:latin typeface="Times New Roman" panose="02020603050405020304" pitchFamily="18" charset="0"/>
                          <a:cs typeface="Times New Roman" panose="02020603050405020304" pitchFamily="18" charset="0"/>
                          <a:sym typeface="+mn-ea"/>
                        </a:rPr>
                        <a:t>Basic Geometry (Cone, Sphere) Table of 13&amp;14</a:t>
                      </a:r>
                      <a:endParaRPr lang="en-US" sz="1400" b="0" dirty="0">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a:t>
                      </a:r>
                      <a:r>
                        <a:rPr lang="en-US" sz="1400" b="1" dirty="0" smtClean="0">
                          <a:solidFill>
                            <a:schemeClr val="tx1"/>
                          </a:solidFill>
                          <a:latin typeface="Times New Roman" panose="02020603050405020304" pitchFamily="18" charset="0"/>
                          <a:cs typeface="Times New Roman" panose="02020603050405020304" pitchFamily="18" charset="0"/>
                          <a:sym typeface="+mn-ea"/>
                        </a:rPr>
                        <a:t>:- </a:t>
                      </a:r>
                      <a:r>
                        <a:rPr lang="en-US" sz="1400" b="0" dirty="0" smtClean="0">
                          <a:solidFill>
                            <a:schemeClr val="tx1"/>
                          </a:solidFill>
                          <a:latin typeface="Times New Roman" panose="02020603050405020304" pitchFamily="18" charset="0"/>
                          <a:cs typeface="Times New Roman" panose="02020603050405020304" pitchFamily="18" charset="0"/>
                          <a:sym typeface="+mn-ea"/>
                        </a:rPr>
                        <a:t>Cut &amp; </a:t>
                      </a:r>
                      <a:r>
                        <a:rPr lang="en-US" sz="1400" dirty="0">
                          <a:solidFill>
                            <a:schemeClr val="tx1"/>
                          </a:solidFill>
                          <a:latin typeface="Times New Roman" panose="02020603050405020304" pitchFamily="18" charset="0"/>
                          <a:cs typeface="Times New Roman" panose="02020603050405020304" pitchFamily="18" charset="0"/>
                          <a:sym typeface="+mn-ea"/>
                        </a:rPr>
                        <a:t>Paste pictures of cone &amp; spherical objects.</a:t>
                      </a:r>
                      <a:endParaRPr lang="en-US" sz="1400" b="0" dirty="0">
                        <a:solidFill>
                          <a:schemeClr val="tx1"/>
                        </a:solidFill>
                        <a:latin typeface="Times New Roman" panose="02020603050405020304" pitchFamily="18" charset="0"/>
                        <a:cs typeface="Times New Roman" panose="02020603050405020304" pitchFamily="18" charset="0"/>
                      </a:endParaRPr>
                    </a:p>
                    <a:p>
                      <a:pPr marL="59055"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a:t>
                      </a:r>
                      <a:r>
                        <a:rPr lang="en-US" sz="1400" b="0" dirty="0" smtClean="0">
                          <a:latin typeface="Times New Roman" panose="02020603050405020304" pitchFamily="18" charset="0"/>
                          <a:cs typeface="Times New Roman" panose="02020603050405020304" pitchFamily="18" charset="0"/>
                          <a:sym typeface="+mn-ea"/>
                        </a:rPr>
                        <a:t> Presentation</a:t>
                      </a:r>
                      <a:r>
                        <a:rPr lang="en-US" sz="1400" b="0" dirty="0" smtClean="0">
                          <a:solidFill>
                            <a:schemeClr val="tx1"/>
                          </a:solidFill>
                          <a:latin typeface="Times New Roman" panose="02020603050405020304" pitchFamily="18" charset="0"/>
                          <a:cs typeface="Times New Roman" panose="02020603050405020304" pitchFamily="18" charset="0"/>
                          <a:sym typeface="+mn-ea"/>
                        </a:rPr>
                        <a:t> </a:t>
                      </a:r>
                      <a:r>
                        <a:rPr lang="en-US" sz="1400" dirty="0">
                          <a:solidFill>
                            <a:schemeClr val="tx1"/>
                          </a:solidFill>
                          <a:latin typeface="Times New Roman" panose="02020603050405020304" pitchFamily="18" charset="0"/>
                          <a:cs typeface="Times New Roman" panose="02020603050405020304" pitchFamily="18" charset="0"/>
                          <a:sym typeface="+mn-ea"/>
                        </a:rPr>
                        <a:t>of various types of measurement using different measuring tools.</a:t>
                      </a:r>
                      <a:endParaRPr lang="en-US" sz="1400" dirty="0">
                        <a:solidFill>
                          <a:schemeClr val="tx1"/>
                        </a:solidFill>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6296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DECEMBER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latin typeface="Times New Roman" panose="02020603050405020304" pitchFamily="18" charset="0"/>
                          <a:cs typeface="Times New Roman" panose="02020603050405020304" pitchFamily="18" charset="0"/>
                          <a:sym typeface="+mn-ea"/>
                        </a:rPr>
                        <a:t>Unit- 9 </a:t>
                      </a:r>
                      <a:r>
                        <a:rPr lang="en-US" sz="1400" b="0" dirty="0">
                          <a:latin typeface="Times New Roman" panose="02020603050405020304" pitchFamily="18" charset="0"/>
                          <a:cs typeface="Times New Roman" panose="02020603050405020304" pitchFamily="18" charset="0"/>
                          <a:sym typeface="+mn-ea"/>
                        </a:rPr>
                        <a:t>Money, </a:t>
                      </a:r>
                      <a:r>
                        <a:rPr lang="en-US" sz="1400" b="1" dirty="0">
                          <a:latin typeface="Times New Roman" panose="02020603050405020304" pitchFamily="18" charset="0"/>
                          <a:cs typeface="Times New Roman" panose="02020603050405020304" pitchFamily="18" charset="0"/>
                          <a:sym typeface="+mn-ea"/>
                        </a:rPr>
                        <a:t>Unit-7 </a:t>
                      </a:r>
                      <a:r>
                        <a:rPr lang="en-US" sz="1400" b="0" dirty="0">
                          <a:latin typeface="Times New Roman" panose="02020603050405020304" pitchFamily="18" charset="0"/>
                          <a:cs typeface="Times New Roman" panose="02020603050405020304" pitchFamily="18" charset="0"/>
                          <a:sym typeface="+mn-ea"/>
                        </a:rPr>
                        <a:t>Basic Geometry(Cylinder)</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Table of 15</a:t>
                      </a:r>
                      <a:endParaRPr lang="en-US" sz="1400" b="0" dirty="0">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a:t>
                      </a:r>
                      <a:r>
                        <a:rPr lang="en-US" sz="1400" dirty="0">
                          <a:solidFill>
                            <a:schemeClr val="tx1"/>
                          </a:solidFill>
                          <a:latin typeface="Times New Roman" panose="02020603050405020304" pitchFamily="18" charset="0"/>
                          <a:cs typeface="Times New Roman" panose="02020603050405020304" pitchFamily="18" charset="0"/>
                          <a:sym typeface="+mn-ea"/>
                        </a:rPr>
                        <a:t> Paste dummy notes &amp; coins in your notebook.</a:t>
                      </a:r>
                      <a:endParaRPr lang="en-US" sz="1400" b="0" dirty="0">
                        <a:solidFill>
                          <a:schemeClr val="tx1"/>
                        </a:solidFill>
                        <a:latin typeface="Times New Roman" panose="02020603050405020304" pitchFamily="18" charset="0"/>
                        <a:cs typeface="Times New Roman" panose="02020603050405020304" pitchFamily="18" charset="0"/>
                      </a:endParaRPr>
                    </a:p>
                    <a:p>
                      <a:pPr marL="59055"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 </a:t>
                      </a:r>
                      <a:r>
                        <a:rPr lang="en-US" sz="1400" b="0" dirty="0" smtClean="0">
                          <a:latin typeface="Times New Roman" panose="02020603050405020304" pitchFamily="18" charset="0"/>
                          <a:cs typeface="Times New Roman" panose="02020603050405020304" pitchFamily="18" charset="0"/>
                          <a:sym typeface="+mn-ea"/>
                        </a:rPr>
                        <a:t>Shopping</a:t>
                      </a:r>
                      <a:r>
                        <a:rPr lang="en-US" sz="1400" dirty="0" smtClean="0">
                          <a:solidFill>
                            <a:schemeClr val="tx1"/>
                          </a:solidFill>
                          <a:latin typeface="Times New Roman" panose="02020603050405020304" pitchFamily="18" charset="0"/>
                          <a:cs typeface="Times New Roman" panose="02020603050405020304" pitchFamily="18" charset="0"/>
                          <a:sym typeface="+mn-ea"/>
                        </a:rPr>
                        <a:t> </a:t>
                      </a:r>
                      <a:r>
                        <a:rPr lang="en-US" sz="1400" dirty="0">
                          <a:solidFill>
                            <a:schemeClr val="tx1"/>
                          </a:solidFill>
                          <a:latin typeface="Times New Roman" panose="02020603050405020304" pitchFamily="18" charset="0"/>
                          <a:cs typeface="Times New Roman" panose="02020603050405020304" pitchFamily="18" charset="0"/>
                          <a:sym typeface="+mn-ea"/>
                        </a:rPr>
                        <a:t>Games (Role Play between Shopkeeper &amp; customer)</a:t>
                      </a:r>
                      <a:endParaRPr lang="en-US"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6296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JANUARY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latin typeface="Times New Roman" panose="02020603050405020304" pitchFamily="18" charset="0"/>
                          <a:cs typeface="Times New Roman" panose="02020603050405020304" pitchFamily="18" charset="0"/>
                          <a:sym typeface="+mn-ea"/>
                        </a:rPr>
                        <a:t>Unit- 8</a:t>
                      </a:r>
                      <a:r>
                        <a:rPr lang="en-US" sz="1400" b="0" dirty="0">
                          <a:latin typeface="Times New Roman" panose="02020603050405020304" pitchFamily="18" charset="0"/>
                          <a:cs typeface="Times New Roman" panose="02020603050405020304" pitchFamily="18" charset="0"/>
                          <a:sym typeface="+mn-ea"/>
                        </a:rPr>
                        <a:t>Time,</a:t>
                      </a:r>
                      <a:r>
                        <a:rPr lang="en-US" sz="1400" b="1" dirty="0">
                          <a:latin typeface="Times New Roman" panose="02020603050405020304" pitchFamily="18" charset="0"/>
                          <a:cs typeface="Times New Roman" panose="02020603050405020304" pitchFamily="18" charset="0"/>
                          <a:sym typeface="+mn-ea"/>
                        </a:rPr>
                        <a:t> Unit-7 </a:t>
                      </a:r>
                      <a:r>
                        <a:rPr lang="en-US" sz="1400" b="0" dirty="0">
                          <a:latin typeface="Times New Roman" panose="02020603050405020304" pitchFamily="18" charset="0"/>
                          <a:cs typeface="Times New Roman" panose="02020603050405020304" pitchFamily="18" charset="0"/>
                          <a:sym typeface="+mn-ea"/>
                        </a:rPr>
                        <a:t>Basic Geometry(Cube</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Cuboid) </a:t>
                      </a:r>
                      <a:endParaRPr lang="en-US" sz="1400" b="0" dirty="0">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 </a:t>
                      </a:r>
                      <a:r>
                        <a:rPr lang="en-US" sz="1400" dirty="0">
                          <a:solidFill>
                            <a:schemeClr val="tx1"/>
                          </a:solidFill>
                          <a:latin typeface="Times New Roman" panose="02020603050405020304" pitchFamily="18" charset="0"/>
                          <a:cs typeface="Times New Roman" panose="02020603050405020304" pitchFamily="18" charset="0"/>
                          <a:sym typeface="+mn-ea"/>
                        </a:rPr>
                        <a:t>Design your own clock &amp; paste it in your notebook.</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59055"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a:t>
                      </a:r>
                      <a:r>
                        <a:rPr lang="en-US" sz="1400" dirty="0" smtClean="0">
                          <a:solidFill>
                            <a:schemeClr val="tx1"/>
                          </a:solidFill>
                          <a:latin typeface="Times New Roman" panose="02020603050405020304" pitchFamily="18" charset="0"/>
                          <a:cs typeface="Times New Roman" panose="02020603050405020304" pitchFamily="18" charset="0"/>
                          <a:sym typeface="+mn-ea"/>
                        </a:rPr>
                        <a:t>Reading </a:t>
                      </a:r>
                      <a:r>
                        <a:rPr lang="en-US" sz="1400" dirty="0">
                          <a:solidFill>
                            <a:schemeClr val="tx1"/>
                          </a:solidFill>
                          <a:latin typeface="Times New Roman" panose="02020603050405020304" pitchFamily="18" charset="0"/>
                          <a:cs typeface="Times New Roman" panose="02020603050405020304" pitchFamily="18" charset="0"/>
                          <a:sym typeface="+mn-ea"/>
                        </a:rPr>
                        <a:t>Times Throughout the </a:t>
                      </a:r>
                      <a:r>
                        <a:rPr lang="en-US" sz="1400" dirty="0" smtClean="0">
                          <a:solidFill>
                            <a:schemeClr val="tx1"/>
                          </a:solidFill>
                          <a:latin typeface="Times New Roman" panose="02020603050405020304" pitchFamily="18" charset="0"/>
                          <a:cs typeface="Times New Roman" panose="02020603050405020304" pitchFamily="18" charset="0"/>
                          <a:sym typeface="+mn-ea"/>
                        </a:rPr>
                        <a:t>day.</a:t>
                      </a:r>
                      <a:endParaRPr lang="en-US"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259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FEBRUARY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FINAL </a:t>
                      </a:r>
                      <a:r>
                        <a:rPr lang="en-IN" sz="1400" b="1" i="0" kern="1200" dirty="0" smtClean="0">
                          <a:solidFill>
                            <a:schemeClr val="tx1"/>
                          </a:solidFill>
                          <a:latin typeface="Times New Roman" panose="02020603050405020304" pitchFamily="18" charset="0"/>
                          <a:ea typeface="Calibri" panose="020F0502020204030204"/>
                          <a:cs typeface="Times New Roman" panose="02020603050405020304" pitchFamily="18" charset="0"/>
                        </a:rPr>
                        <a:t>TERM</a:t>
                      </a:r>
                      <a:r>
                        <a:rPr lang="en-IN" sz="1400" b="1" i="0" kern="1200" baseline="0" dirty="0" smtClean="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9" name="Table 8"/>
          <p:cNvGraphicFramePr>
            <a:graphicFrameLocks noGrp="1"/>
          </p:cNvGraphicFramePr>
          <p:nvPr/>
        </p:nvGraphicFramePr>
        <p:xfrm>
          <a:off x="389107" y="5232751"/>
          <a:ext cx="6050606" cy="4163432"/>
        </p:xfrm>
        <a:graphic>
          <a:graphicData uri="http://schemas.openxmlformats.org/drawingml/2006/table">
            <a:tbl>
              <a:tblPr>
                <a:tableStyleId>{0505E3EF-67EA-436B-97B2-0124C06EBD24}</a:tableStyleId>
              </a:tblPr>
              <a:tblGrid>
                <a:gridCol w="1229995"/>
                <a:gridCol w="4820611"/>
              </a:tblGrid>
              <a:tr h="489999">
                <a:tc>
                  <a:txBody>
                    <a:bodyPr/>
                    <a:lstStyle/>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MONTH/</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SUBJECT</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EVS</a:t>
                      </a:r>
                      <a:endParaRPr lang="en-IN" sz="1400" b="1" kern="1200" baseline="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799853">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OCTOBER</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Ch-11 </a:t>
                      </a:r>
                      <a:r>
                        <a:rPr lang="en-US" sz="1400" b="0" dirty="0">
                          <a:latin typeface="Times New Roman" panose="02020603050405020304" pitchFamily="18" charset="0"/>
                          <a:cs typeface="Times New Roman" panose="02020603050405020304" pitchFamily="18" charset="0"/>
                          <a:sym typeface="+mn-ea"/>
                        </a:rPr>
                        <a:t>Map of India, </a:t>
                      </a:r>
                      <a:r>
                        <a:rPr lang="en-US" sz="1400" b="1" dirty="0">
                          <a:latin typeface="Times New Roman" panose="02020603050405020304" pitchFamily="18" charset="0"/>
                          <a:cs typeface="Times New Roman" panose="02020603050405020304" pitchFamily="18" charset="0"/>
                          <a:sym typeface="+mn-ea"/>
                        </a:rPr>
                        <a:t>Ch-12 </a:t>
                      </a:r>
                      <a:r>
                        <a:rPr lang="en-US" sz="1400" b="0" dirty="0">
                          <a:latin typeface="Times New Roman" panose="02020603050405020304" pitchFamily="18" charset="0"/>
                          <a:cs typeface="Times New Roman" panose="02020603050405020304" pitchFamily="18" charset="0"/>
                          <a:sym typeface="+mn-ea"/>
                        </a:rPr>
                        <a:t>Plants And Animals around Us</a:t>
                      </a:r>
                      <a:endParaRPr lang="en-US" sz="1400" b="0" dirty="0">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 </a:t>
                      </a:r>
                      <a:r>
                        <a:rPr lang="en-US" sz="1400" b="0" dirty="0" smtClean="0">
                          <a:solidFill>
                            <a:schemeClr val="tx1"/>
                          </a:solidFill>
                          <a:latin typeface="Times New Roman" panose="02020603050405020304" pitchFamily="18" charset="0"/>
                          <a:cs typeface="Times New Roman" panose="02020603050405020304" pitchFamily="18" charset="0"/>
                          <a:sym typeface="+mn-ea"/>
                        </a:rPr>
                        <a:t>Draw</a:t>
                      </a:r>
                      <a:r>
                        <a:rPr lang="en-US" sz="1400" b="0" baseline="0" dirty="0" smtClean="0">
                          <a:solidFill>
                            <a:schemeClr val="tx1"/>
                          </a:solidFill>
                          <a:latin typeface="Times New Roman" panose="02020603050405020304" pitchFamily="18" charset="0"/>
                          <a:cs typeface="Times New Roman" panose="02020603050405020304" pitchFamily="18" charset="0"/>
                          <a:sym typeface="+mn-ea"/>
                        </a:rPr>
                        <a:t> different trypes of leaves you see around</a:t>
                      </a:r>
                      <a:r>
                        <a:rPr lang="en-US" sz="1400" b="0" dirty="0">
                          <a:solidFill>
                            <a:schemeClr val="tx1"/>
                          </a:solidFill>
                          <a:latin typeface="Times New Roman" panose="02020603050405020304" pitchFamily="18" charset="0"/>
                          <a:cs typeface="Times New Roman" panose="02020603050405020304" pitchFamily="18" charset="0"/>
                          <a:sym typeface="+mn-ea"/>
                        </a:rPr>
                        <a:t>.</a:t>
                      </a:r>
                      <a:endParaRPr lang="en-US" sz="1400" b="0" dirty="0">
                        <a:solidFill>
                          <a:schemeClr val="tx1"/>
                        </a:solidFill>
                        <a:latin typeface="Times New Roman" panose="02020603050405020304" pitchFamily="18" charset="0"/>
                        <a:cs typeface="Times New Roman" panose="02020603050405020304" pitchFamily="18" charset="0"/>
                      </a:endParaRPr>
                    </a:p>
                    <a:p>
                      <a:pPr marL="59055"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smtClean="0">
                          <a:latin typeface="Times New Roman" panose="02020603050405020304" pitchFamily="18" charset="0"/>
                          <a:cs typeface="Times New Roman" panose="02020603050405020304" pitchFamily="18" charset="0"/>
                          <a:sym typeface="+mn-ea"/>
                        </a:rPr>
                        <a:t>Experiential Learning: </a:t>
                      </a:r>
                      <a:r>
                        <a:rPr lang="en-US" sz="1400" dirty="0" smtClean="0">
                          <a:solidFill>
                            <a:schemeClr val="tx1"/>
                          </a:solidFill>
                          <a:latin typeface="Times New Roman" panose="02020603050405020304" pitchFamily="18" charset="0"/>
                          <a:cs typeface="Times New Roman" panose="02020603050405020304" pitchFamily="18" charset="0"/>
                          <a:sym typeface="+mn-ea"/>
                        </a:rPr>
                        <a:t>Nature Walk/ Nursery visit</a:t>
                      </a:r>
                      <a:endParaRPr lang="en-GB" sz="1400" b="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46201">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NOVEMBER</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Ch-13 </a:t>
                      </a:r>
                      <a:r>
                        <a:rPr lang="en-US" sz="1400" dirty="0">
                          <a:latin typeface="Times New Roman" panose="02020603050405020304" pitchFamily="18" charset="0"/>
                          <a:cs typeface="Times New Roman" panose="02020603050405020304" pitchFamily="18" charset="0"/>
                          <a:sym typeface="+mn-ea"/>
                        </a:rPr>
                        <a:t>Weather and Seasons</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Ch-14 </a:t>
                      </a:r>
                      <a:r>
                        <a:rPr lang="en-US" sz="1400" b="0" dirty="0">
                          <a:latin typeface="Times New Roman" panose="02020603050405020304" pitchFamily="18" charset="0"/>
                          <a:cs typeface="Times New Roman" panose="02020603050405020304" pitchFamily="18" charset="0"/>
                          <a:sym typeface="+mn-ea"/>
                        </a:rPr>
                        <a:t>Earth and its Neighbours</a:t>
                      </a:r>
                      <a:endParaRPr lang="en-US" sz="1400" b="0" dirty="0">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 </a:t>
                      </a:r>
                      <a:r>
                        <a:rPr lang="en-US" sz="1400" dirty="0">
                          <a:solidFill>
                            <a:schemeClr val="tx1"/>
                          </a:solidFill>
                          <a:latin typeface="Times New Roman" panose="02020603050405020304" pitchFamily="18" charset="0"/>
                          <a:cs typeface="Times New Roman" panose="02020603050405020304" pitchFamily="18" charset="0"/>
                          <a:sym typeface="+mn-ea"/>
                        </a:rPr>
                        <a:t>Make a collage of different seasons.</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59055"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rPr>
                        <a:t>Audio-Video Session:- </a:t>
                      </a:r>
                      <a:r>
                        <a:rPr lang="en-US" sz="1400" b="0" dirty="0">
                          <a:solidFill>
                            <a:schemeClr val="tx1"/>
                          </a:solidFill>
                          <a:latin typeface="Times New Roman" panose="02020603050405020304" pitchFamily="18" charset="0"/>
                          <a:cs typeface="Times New Roman" panose="02020603050405020304" pitchFamily="18" charset="0"/>
                        </a:rPr>
                        <a:t>Weather &amp; Seasons</a:t>
                      </a:r>
                      <a:endParaRPr lang="en-US" sz="1400" b="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94934">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DECEMBER</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Ch- 16 </a:t>
                      </a:r>
                      <a:r>
                        <a:rPr lang="en-US" sz="1400" b="0" dirty="0">
                          <a:latin typeface="Times New Roman" panose="02020603050405020304" pitchFamily="18" charset="0"/>
                          <a:cs typeface="Times New Roman" panose="02020603050405020304" pitchFamily="18" charset="0"/>
                          <a:sym typeface="+mn-ea"/>
                        </a:rPr>
                        <a:t>Means of Communication</a:t>
                      </a:r>
                      <a:r>
                        <a:rPr lang="en-US" sz="1400" b="1" dirty="0">
                          <a:latin typeface="Times New Roman" panose="02020603050405020304" pitchFamily="18" charset="0"/>
                          <a:cs typeface="Times New Roman" panose="02020603050405020304" pitchFamily="18" charset="0"/>
                          <a:sym typeface="+mn-ea"/>
                        </a:rPr>
                        <a:t>, Ch-17 </a:t>
                      </a:r>
                      <a:r>
                        <a:rPr lang="en-US" sz="1400" b="0" dirty="0">
                          <a:latin typeface="Times New Roman" panose="02020603050405020304" pitchFamily="18" charset="0"/>
                          <a:cs typeface="Times New Roman" panose="02020603050405020304" pitchFamily="18" charset="0"/>
                          <a:sym typeface="+mn-ea"/>
                        </a:rPr>
                        <a:t>Transport and Safety.</a:t>
                      </a:r>
                      <a:endParaRPr lang="en-US" sz="1400" b="0" dirty="0">
                        <a:latin typeface="Times New Roman" panose="02020603050405020304" pitchFamily="18" charset="0"/>
                        <a:cs typeface="Times New Roman" panose="02020603050405020304" pitchFamily="18" charset="0"/>
                        <a:sym typeface="+mn-ea"/>
                      </a:endParaRPr>
                    </a:p>
                    <a:p>
                      <a:pPr marL="59055" indent="0" algn="l" defTabSz="914400" rtl="0" eaLnBrk="1" fontAlgn="ctr" latinLnBrk="0" hangingPunct="1">
                        <a:lnSpc>
                          <a:spcPct val="115000"/>
                        </a:lnSpc>
                        <a:spcAft>
                          <a:spcPts val="0"/>
                        </a:spcAft>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 </a:t>
                      </a:r>
                      <a:r>
                        <a:rPr lang="en-US" sz="1400" b="0" dirty="0" smtClean="0">
                          <a:solidFill>
                            <a:schemeClr val="tx1"/>
                          </a:solidFill>
                          <a:latin typeface="Times New Roman" panose="02020603050405020304" pitchFamily="18" charset="0"/>
                          <a:cs typeface="Times New Roman" panose="02020603050405020304" pitchFamily="18" charset="0"/>
                          <a:sym typeface="+mn-ea"/>
                        </a:rPr>
                        <a:t>Draw the scene showing all three modes of transport</a:t>
                      </a:r>
                      <a:endParaRPr lang="en-US" sz="1400" b="0" dirty="0">
                        <a:solidFill>
                          <a:schemeClr val="tx1"/>
                        </a:solidFill>
                        <a:latin typeface="Times New Roman" panose="02020603050405020304" pitchFamily="18" charset="0"/>
                        <a:cs typeface="Times New Roman" panose="02020603050405020304" pitchFamily="18" charset="0"/>
                      </a:endParaRPr>
                    </a:p>
                    <a:p>
                      <a:pPr marL="59055" indent="0" algn="l"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Audio-Video Session:- </a:t>
                      </a:r>
                      <a:r>
                        <a:rPr lang="en-US" sz="1400" b="0" dirty="0">
                          <a:solidFill>
                            <a:schemeClr val="tx1"/>
                          </a:solidFill>
                          <a:latin typeface="Times New Roman" panose="02020603050405020304" pitchFamily="18" charset="0"/>
                          <a:cs typeface="Times New Roman" panose="02020603050405020304" pitchFamily="18" charset="0"/>
                          <a:sym typeface="+mn-ea"/>
                        </a:rPr>
                        <a:t>Traffic Safety Rules</a:t>
                      </a:r>
                      <a:endParaRPr lang="en-US" sz="1400" b="0" dirty="0" smtClean="0">
                        <a:solidFill>
                          <a:schemeClr val="tx1"/>
                        </a:solidFill>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4381">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JANUARY</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Ch-6</a:t>
                      </a:r>
                      <a:r>
                        <a:rPr lang="en-US" sz="1400" b="0" dirty="0">
                          <a:latin typeface="Times New Roman" panose="02020603050405020304" pitchFamily="18" charset="0"/>
                          <a:cs typeface="Times New Roman" panose="02020603050405020304" pitchFamily="18" charset="0"/>
                          <a:sym typeface="+mn-ea"/>
                        </a:rPr>
                        <a:t>  Clothes We Wear</a:t>
                      </a:r>
                      <a:r>
                        <a:rPr lang="en-US" sz="1400" b="1" dirty="0">
                          <a:latin typeface="Times New Roman" panose="02020603050405020304" pitchFamily="18" charset="0"/>
                          <a:cs typeface="Times New Roman" panose="02020603050405020304" pitchFamily="18" charset="0"/>
                          <a:sym typeface="+mn-ea"/>
                        </a:rPr>
                        <a:t>, Ch-15 </a:t>
                      </a:r>
                      <a:r>
                        <a:rPr lang="en-US" sz="1400" b="0" dirty="0">
                          <a:latin typeface="Times New Roman" panose="02020603050405020304" pitchFamily="18" charset="0"/>
                          <a:cs typeface="Times New Roman" panose="02020603050405020304" pitchFamily="18" charset="0"/>
                          <a:sym typeface="+mn-ea"/>
                        </a:rPr>
                        <a:t>Save the Earth </a:t>
                      </a:r>
                      <a:endParaRPr lang="en-US" sz="1400" b="1" dirty="0">
                        <a:latin typeface="Times New Roman" panose="02020603050405020304" pitchFamily="18" charset="0"/>
                        <a:cs typeface="Times New Roman" panose="02020603050405020304" pitchFamily="18" charset="0"/>
                        <a:sym typeface="+mn-ea"/>
                      </a:endParaRPr>
                    </a:p>
                    <a:p>
                      <a:pPr marL="59055" indent="0" algn="l" defTabSz="914400" rtl="0" eaLnBrk="1" fontAlgn="ctr" latinLnBrk="0" hangingPunct="1">
                        <a:lnSpc>
                          <a:spcPct val="115000"/>
                        </a:lnSpc>
                        <a:spcAft>
                          <a:spcPts val="0"/>
                        </a:spcAft>
                      </a:pPr>
                      <a:r>
                        <a:rPr lang="en-US" sz="1400" b="1" dirty="0" smtClean="0">
                          <a:solidFill>
                            <a:schemeClr val="tx1"/>
                          </a:solidFill>
                          <a:latin typeface="Times New Roman" panose="02020603050405020304" pitchFamily="18" charset="0"/>
                          <a:cs typeface="Times New Roman" panose="02020603050405020304" pitchFamily="18" charset="0"/>
                          <a:sym typeface="+mn-ea"/>
                        </a:rPr>
                        <a:t>Art </a:t>
                      </a:r>
                      <a:r>
                        <a:rPr lang="en-US" sz="1400" b="1" dirty="0">
                          <a:solidFill>
                            <a:schemeClr val="tx1"/>
                          </a:solidFill>
                          <a:latin typeface="Times New Roman" panose="02020603050405020304" pitchFamily="18" charset="0"/>
                          <a:cs typeface="Times New Roman" panose="02020603050405020304" pitchFamily="18" charset="0"/>
                          <a:sym typeface="+mn-ea"/>
                        </a:rPr>
                        <a:t>Integration:-  </a:t>
                      </a:r>
                      <a:r>
                        <a:rPr lang="en-US" sz="1400" b="0" dirty="0">
                          <a:solidFill>
                            <a:schemeClr val="tx1"/>
                          </a:solidFill>
                          <a:latin typeface="Times New Roman" panose="02020603050405020304" pitchFamily="18" charset="0"/>
                          <a:cs typeface="Times New Roman" panose="02020603050405020304" pitchFamily="18" charset="0"/>
                          <a:sym typeface="+mn-ea"/>
                        </a:rPr>
                        <a:t>Paste pictures of diffent types of fabric and make a poster on SAVE THE EARTH. </a:t>
                      </a:r>
                      <a:endParaRPr lang="en-US" sz="1400" b="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86099">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FEBRUARY</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REVISION FOR FINAL </a:t>
                      </a:r>
                      <a:r>
                        <a:rPr lang="en-IN" sz="1400" b="1" kern="1200" dirty="0" smtClean="0">
                          <a:solidFill>
                            <a:schemeClr val="dk1"/>
                          </a:solidFill>
                          <a:latin typeface="Times New Roman" panose="02020603050405020304" pitchFamily="18" charset="0"/>
                          <a:ea typeface="+mn-ea"/>
                          <a:cs typeface="Times New Roman" panose="02020603050405020304" pitchFamily="18" charset="0"/>
                        </a:rPr>
                        <a:t>TERM</a:t>
                      </a:r>
                      <a:r>
                        <a:rPr lang="en-IN" sz="1400" b="1" kern="1200" baseline="0" dirty="0" smtClean="0">
                          <a:solidFill>
                            <a:schemeClr val="dk1"/>
                          </a:solidFill>
                          <a:latin typeface="Times New Roman" panose="02020603050405020304" pitchFamily="18" charset="0"/>
                          <a:ea typeface="+mn-ea"/>
                          <a:cs typeface="Times New Roman" panose="02020603050405020304" pitchFamily="18" charset="0"/>
                        </a:rPr>
                        <a:t> ASSESSMENT</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158222"/>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325086" y="9545780"/>
            <a:ext cx="418704" cy="369332"/>
          </a:xfrm>
          <a:prstGeom prst="rect">
            <a:avLst/>
          </a:prstGeom>
          <a:noFill/>
        </p:spPr>
        <p:txBody>
          <a:bodyPr wrap="none" rtlCol="0">
            <a:spAutoFit/>
          </a:bodyPr>
          <a:lstStyle/>
          <a:p>
            <a:r>
              <a:rPr lang="en-US" dirty="0" smtClean="0"/>
              <a:t>15</a:t>
            </a:r>
            <a:endParaRPr lang="en-US" dirty="0"/>
          </a:p>
        </p:txBody>
      </p:sp>
      <p:graphicFrame>
        <p:nvGraphicFramePr>
          <p:cNvPr id="10" name="Table 9"/>
          <p:cNvGraphicFramePr>
            <a:graphicFrameLocks noGrp="1"/>
          </p:cNvGraphicFramePr>
          <p:nvPr/>
        </p:nvGraphicFramePr>
        <p:xfrm>
          <a:off x="417785" y="465152"/>
          <a:ext cx="5961993" cy="2209622"/>
        </p:xfrm>
        <a:graphic>
          <a:graphicData uri="http://schemas.openxmlformats.org/drawingml/2006/table">
            <a:tbl>
              <a:tblPr>
                <a:tableStyleId>{16D9F66E-5EB9-4882-86FB-DCBF35E3C3E4}</a:tableStyleId>
              </a:tblPr>
              <a:tblGrid>
                <a:gridCol w="1289436"/>
                <a:gridCol w="4672557"/>
              </a:tblGrid>
              <a:tr h="477338">
                <a:tc>
                  <a:txBody>
                    <a:bodyPr/>
                    <a:lstStyle/>
                    <a:p>
                      <a:pPr algn="ctr">
                        <a:lnSpc>
                          <a:spcPct val="115000"/>
                        </a:lnSpc>
                        <a:spcAft>
                          <a:spcPts val="0"/>
                        </a:spcAft>
                      </a:pPr>
                      <a:r>
                        <a:rPr lang="en-IN" sz="1400" b="1" dirty="0" smtClean="0">
                          <a:latin typeface="Times New Roman" panose="02020603050405020304" pitchFamily="18" charset="0"/>
                          <a:cs typeface="Times New Roman" panose="02020603050405020304" pitchFamily="18" charset="0"/>
                        </a:rPr>
                        <a:t>MONTH/</a:t>
                      </a:r>
                      <a:endParaRPr lang="en-GB" sz="1400" b="1" dirty="0" smtClean="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smtClean="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cs typeface="Times New Roman" panose="02020603050405020304" pitchFamily="18" charset="0"/>
                        </a:rPr>
                        <a:t>GENERAL KNOWLEDGE &amp; </a:t>
                      </a:r>
                      <a:r>
                        <a:rPr lang="en-IN" sz="1400" b="1" dirty="0" smtClean="0">
                          <a:latin typeface="Times New Roman" panose="02020603050405020304" pitchFamily="18" charset="0"/>
                          <a:cs typeface="Times New Roman" panose="02020603050405020304" pitchFamily="18" charset="0"/>
                        </a:rPr>
                        <a:t>REASONING</a:t>
                      </a:r>
                      <a:endParaRPr lang="en-IN" sz="1400" b="1"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830153">
                <a:tc>
                  <a:txBody>
                    <a:bodyPr/>
                    <a:lstStyle/>
                    <a:p>
                      <a:pPr algn="ctr">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OCTOBER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685800" rtl="0" eaLnBrk="1" latinLnBrk="0" hangingPunct="1">
                        <a:lnSpc>
                          <a:spcPct val="100000"/>
                        </a:lnSpc>
                        <a:buClrTx/>
                        <a:buSzTx/>
                        <a:buFontTx/>
                      </a:pPr>
                      <a:r>
                        <a:rPr lang="en-US" sz="1400" b="1" u="none" kern="1200" dirty="0" smtClean="0">
                          <a:latin typeface="Times New Roman" panose="02020603050405020304" pitchFamily="18" charset="0"/>
                          <a:cs typeface="Times New Roman" panose="02020603050405020304" pitchFamily="18" charset="0"/>
                        </a:rPr>
                        <a:t>L- 17 </a:t>
                      </a:r>
                      <a:r>
                        <a:rPr lang="en-US" sz="1400" b="0" u="none" kern="1200" dirty="0" smtClean="0">
                          <a:latin typeface="Times New Roman" panose="02020603050405020304" pitchFamily="18" charset="0"/>
                          <a:cs typeface="Times New Roman" panose="02020603050405020304" pitchFamily="18" charset="0"/>
                        </a:rPr>
                        <a:t>City </a:t>
                      </a:r>
                      <a:r>
                        <a:rPr lang="en-US" sz="1400" b="0" u="none" kern="1200" dirty="0">
                          <a:latin typeface="Times New Roman" panose="02020603050405020304" pitchFamily="18" charset="0"/>
                          <a:cs typeface="Times New Roman" panose="02020603050405020304" pitchFamily="18" charset="0"/>
                        </a:rPr>
                        <a:t>Names,</a:t>
                      </a:r>
                      <a:r>
                        <a:rPr lang="en-US" sz="1400" b="1" u="none" kern="1200" dirty="0">
                          <a:latin typeface="Times New Roman" panose="02020603050405020304" pitchFamily="18" charset="0"/>
                          <a:cs typeface="Times New Roman" panose="02020603050405020304" pitchFamily="18" charset="0"/>
                        </a:rPr>
                        <a:t> </a:t>
                      </a:r>
                      <a:r>
                        <a:rPr lang="en-US" sz="1400" b="1" u="none" kern="1200" dirty="0" smtClean="0">
                          <a:latin typeface="Times New Roman" panose="02020603050405020304" pitchFamily="18" charset="0"/>
                          <a:cs typeface="Times New Roman" panose="02020603050405020304" pitchFamily="18" charset="0"/>
                        </a:rPr>
                        <a:t>L - 20  </a:t>
                      </a:r>
                      <a:r>
                        <a:rPr lang="en-US" sz="1400" b="0" u="none" kern="1200" dirty="0" smtClean="0">
                          <a:latin typeface="Times New Roman" panose="02020603050405020304" pitchFamily="18" charset="0"/>
                          <a:cs typeface="Times New Roman" panose="02020603050405020304" pitchFamily="18" charset="0"/>
                        </a:rPr>
                        <a:t>Our </a:t>
                      </a:r>
                      <a:r>
                        <a:rPr lang="en-US" sz="1400" b="0" u="none" kern="1200" dirty="0">
                          <a:latin typeface="Times New Roman" panose="02020603050405020304" pitchFamily="18" charset="0"/>
                          <a:cs typeface="Times New Roman" panose="02020603050405020304" pitchFamily="18" charset="0"/>
                        </a:rPr>
                        <a:t>National Symbols, </a:t>
                      </a:r>
                      <a:r>
                        <a:rPr lang="en-US" sz="1400" b="1" u="none" kern="1200" dirty="0" smtClean="0">
                          <a:latin typeface="Times New Roman" panose="02020603050405020304" pitchFamily="18" charset="0"/>
                          <a:cs typeface="Times New Roman" panose="02020603050405020304" pitchFamily="18" charset="0"/>
                        </a:rPr>
                        <a:t>L – 21  </a:t>
                      </a:r>
                      <a:r>
                        <a:rPr lang="en-US" sz="1400" b="0" u="none" kern="1200" dirty="0" smtClean="0">
                          <a:latin typeface="Times New Roman" panose="02020603050405020304" pitchFamily="18" charset="0"/>
                          <a:cs typeface="Times New Roman" panose="02020603050405020304" pitchFamily="18" charset="0"/>
                        </a:rPr>
                        <a:t>A </a:t>
                      </a:r>
                      <a:r>
                        <a:rPr lang="en-US" sz="1400" b="0" u="none" kern="1200" dirty="0">
                          <a:latin typeface="Times New Roman" panose="02020603050405020304" pitchFamily="18" charset="0"/>
                          <a:cs typeface="Times New Roman" panose="02020603050405020304" pitchFamily="18" charset="0"/>
                        </a:rPr>
                        <a:t>Long Time Ago! ,</a:t>
                      </a:r>
                      <a:r>
                        <a:rPr lang="en-US" sz="1400" b="1" u="none" kern="1200" dirty="0">
                          <a:latin typeface="Times New Roman" panose="02020603050405020304" pitchFamily="18" charset="0"/>
                          <a:cs typeface="Times New Roman" panose="02020603050405020304" pitchFamily="18" charset="0"/>
                        </a:rPr>
                        <a:t> L-34 </a:t>
                      </a:r>
                      <a:r>
                        <a:rPr lang="en-US" sz="1400" b="0" u="none" kern="1200" dirty="0">
                          <a:latin typeface="Times New Roman" panose="02020603050405020304" pitchFamily="18" charset="0"/>
                          <a:cs typeface="Times New Roman" panose="02020603050405020304" pitchFamily="18" charset="0"/>
                        </a:rPr>
                        <a:t>Recycling, </a:t>
                      </a:r>
                      <a:r>
                        <a:rPr lang="en-US" sz="1400" b="1" u="none" kern="1200" dirty="0">
                          <a:latin typeface="Times New Roman" panose="02020603050405020304" pitchFamily="18" charset="0"/>
                          <a:cs typeface="Times New Roman" panose="02020603050405020304" pitchFamily="18" charset="0"/>
                        </a:rPr>
                        <a:t>L-37 </a:t>
                      </a:r>
                      <a:r>
                        <a:rPr lang="en-US" sz="1400" b="0" u="none" kern="1200" dirty="0">
                          <a:latin typeface="Times New Roman" panose="02020603050405020304" pitchFamily="18" charset="0"/>
                          <a:cs typeface="Times New Roman" panose="02020603050405020304" pitchFamily="18" charset="0"/>
                        </a:rPr>
                        <a:t>Animal Yoga , </a:t>
                      </a:r>
                      <a:r>
                        <a:rPr lang="en-US" sz="1400" b="1" u="none" kern="1200" dirty="0">
                          <a:latin typeface="Times New Roman" panose="02020603050405020304" pitchFamily="18" charset="0"/>
                          <a:cs typeface="Times New Roman" panose="02020603050405020304" pitchFamily="18" charset="0"/>
                        </a:rPr>
                        <a:t>L-47</a:t>
                      </a:r>
                      <a:r>
                        <a:rPr lang="en-US" sz="1400" b="0" u="none" kern="1200" dirty="0">
                          <a:latin typeface="Times New Roman" panose="02020603050405020304" pitchFamily="18" charset="0"/>
                          <a:cs typeface="Times New Roman" panose="02020603050405020304" pitchFamily="18" charset="0"/>
                        </a:rPr>
                        <a:t> Cheeky Cartoons, GK Hunt-5</a:t>
                      </a:r>
                      <a:endParaRPr lang="en-US" sz="1400" b="0" u="none" kern="1200" dirty="0">
                        <a:latin typeface="Times New Roman" panose="02020603050405020304" pitchFamily="18" charset="0"/>
                        <a:cs typeface="Times New Roman" panose="02020603050405020304" pitchFamily="18" charset="0"/>
                      </a:endParaRPr>
                    </a:p>
                    <a:p>
                      <a:pPr marL="0" algn="l" defTabSz="685800" rtl="0" eaLnBrk="1" latinLnBrk="0" hangingPunct="1">
                        <a:lnSpc>
                          <a:spcPct val="100000"/>
                        </a:lnSpc>
                        <a:buClrTx/>
                        <a:buSzTx/>
                        <a:buFontTx/>
                      </a:pPr>
                      <a:r>
                        <a:rPr lang="en-US" sz="1400" b="1" u="none" kern="1200" dirty="0">
                          <a:latin typeface="Times New Roman" panose="02020603050405020304" pitchFamily="18" charset="0"/>
                          <a:cs typeface="Times New Roman" panose="02020603050405020304" pitchFamily="18" charset="0"/>
                        </a:rPr>
                        <a:t>Reasoning:</a:t>
                      </a:r>
                      <a:r>
                        <a:rPr lang="hi-IN" sz="1400" b="1" u="none" kern="1200" dirty="0">
                          <a:latin typeface="Times New Roman" panose="02020603050405020304" pitchFamily="18" charset="0"/>
                          <a:cs typeface="Times New Roman" panose="02020603050405020304" pitchFamily="18" charset="0"/>
                        </a:rPr>
                        <a:t> </a:t>
                      </a:r>
                      <a:r>
                        <a:rPr lang="en-US" sz="1400" b="1" u="none" kern="1200" dirty="0">
                          <a:latin typeface="Times New Roman" panose="02020603050405020304" pitchFamily="18" charset="0"/>
                          <a:cs typeface="Times New Roman" panose="02020603050405020304" pitchFamily="18" charset="0"/>
                        </a:rPr>
                        <a:t>Unit 7 - </a:t>
                      </a:r>
                      <a:r>
                        <a:rPr lang="en-US" sz="1400" b="0" u="none" kern="1200" dirty="0">
                          <a:latin typeface="Times New Roman" panose="02020603050405020304" pitchFamily="18" charset="0"/>
                          <a:cs typeface="Times New Roman" panose="02020603050405020304" pitchFamily="18" charset="0"/>
                        </a:rPr>
                        <a:t>Tiles </a:t>
                      </a:r>
                      <a:endParaRPr lang="en-US" sz="1400" b="0" u="none" kern="12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65454">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NOVEMBER</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L- 23 </a:t>
                      </a:r>
                      <a:r>
                        <a:rPr lang="en-US" sz="1400" b="0" dirty="0">
                          <a:latin typeface="Times New Roman" panose="02020603050405020304" pitchFamily="18" charset="0"/>
                          <a:cs typeface="Times New Roman" panose="02020603050405020304" pitchFamily="18" charset="0"/>
                          <a:sym typeface="+mn-ea"/>
                        </a:rPr>
                        <a:t>The Hare and The Tortoise , </a:t>
                      </a:r>
                      <a:r>
                        <a:rPr lang="en-US" sz="1400" b="1" dirty="0">
                          <a:latin typeface="Times New Roman" panose="02020603050405020304" pitchFamily="18" charset="0"/>
                          <a:cs typeface="Times New Roman" panose="02020603050405020304" pitchFamily="18" charset="0"/>
                          <a:sym typeface="+mn-ea"/>
                        </a:rPr>
                        <a:t>L-30</a:t>
                      </a:r>
                      <a:r>
                        <a:rPr lang="en-US" sz="1400" b="0" dirty="0">
                          <a:latin typeface="Times New Roman" panose="02020603050405020304" pitchFamily="18" charset="0"/>
                          <a:cs typeface="Times New Roman" panose="02020603050405020304" pitchFamily="18" charset="0"/>
                          <a:sym typeface="+mn-ea"/>
                        </a:rPr>
                        <a:t> </a:t>
                      </a:r>
                      <a:r>
                        <a:rPr lang="en-US" sz="1400" b="0" dirty="0" err="1" smtClean="0">
                          <a:latin typeface="Times New Roman" panose="02020603050405020304" pitchFamily="18" charset="0"/>
                          <a:cs typeface="Times New Roman" panose="02020603050405020304" pitchFamily="18" charset="0"/>
                          <a:sym typeface="+mn-ea"/>
                        </a:rPr>
                        <a:t>Fibre</a:t>
                      </a:r>
                      <a:r>
                        <a:rPr lang="en-US" sz="1400" b="0" dirty="0" smtClean="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to Fabric, </a:t>
                      </a:r>
                      <a:r>
                        <a:rPr lang="en-US" sz="1400" b="1" dirty="0">
                          <a:latin typeface="Times New Roman" panose="02020603050405020304" pitchFamily="18" charset="0"/>
                          <a:cs typeface="Times New Roman" panose="02020603050405020304" pitchFamily="18" charset="0"/>
                          <a:sym typeface="+mn-ea"/>
                        </a:rPr>
                        <a:t>L-36</a:t>
                      </a:r>
                      <a:r>
                        <a:rPr lang="en-US" sz="1400" b="0" dirty="0">
                          <a:latin typeface="Times New Roman" panose="02020603050405020304" pitchFamily="18" charset="0"/>
                          <a:cs typeface="Times New Roman" panose="02020603050405020304" pitchFamily="18" charset="0"/>
                          <a:sym typeface="+mn-ea"/>
                        </a:rPr>
                        <a:t> Games I Play</a:t>
                      </a:r>
                      <a:r>
                        <a:rPr lang="en-US" sz="1400" b="1" dirty="0">
                          <a:latin typeface="Times New Roman" panose="02020603050405020304" pitchFamily="18" charset="0"/>
                          <a:cs typeface="Times New Roman" panose="02020603050405020304" pitchFamily="18" charset="0"/>
                          <a:sym typeface="+mn-ea"/>
                        </a:rPr>
                        <a:t>, L-39 </a:t>
                      </a:r>
                      <a:r>
                        <a:rPr lang="en-US" sz="1400" b="0" dirty="0">
                          <a:latin typeface="Times New Roman" panose="02020603050405020304" pitchFamily="18" charset="0"/>
                          <a:cs typeface="Times New Roman" panose="02020603050405020304" pitchFamily="18" charset="0"/>
                          <a:sym typeface="+mn-ea"/>
                        </a:rPr>
                        <a:t>Sports Personalities, </a:t>
                      </a:r>
                      <a:r>
                        <a:rPr lang="en-US" sz="1400" b="1" dirty="0">
                          <a:latin typeface="Times New Roman" panose="02020603050405020304" pitchFamily="18" charset="0"/>
                          <a:cs typeface="Times New Roman" panose="02020603050405020304" pitchFamily="18" charset="0"/>
                          <a:sym typeface="+mn-ea"/>
                        </a:rPr>
                        <a:t>L-42 </a:t>
                      </a:r>
                      <a:r>
                        <a:rPr lang="en-US" sz="1400" b="0" dirty="0">
                          <a:latin typeface="Times New Roman" panose="02020603050405020304" pitchFamily="18" charset="0"/>
                          <a:cs typeface="Times New Roman" panose="02020603050405020304" pitchFamily="18" charset="0"/>
                          <a:sym typeface="+mn-ea"/>
                        </a:rPr>
                        <a:t>Tick Tock Clock , </a:t>
                      </a:r>
                      <a:r>
                        <a:rPr lang="en-US" sz="1400" b="1" dirty="0">
                          <a:latin typeface="Times New Roman" panose="02020603050405020304" pitchFamily="18" charset="0"/>
                          <a:cs typeface="Times New Roman" panose="02020603050405020304" pitchFamily="18" charset="0"/>
                          <a:sym typeface="+mn-ea"/>
                        </a:rPr>
                        <a:t>L-48</a:t>
                      </a:r>
                      <a:r>
                        <a:rPr lang="en-US" sz="1400" b="0" dirty="0">
                          <a:latin typeface="Times New Roman" panose="02020603050405020304" pitchFamily="18" charset="0"/>
                          <a:cs typeface="Times New Roman" panose="02020603050405020304" pitchFamily="18" charset="0"/>
                          <a:sym typeface="+mn-ea"/>
                        </a:rPr>
                        <a:t> Birthday Party ,</a:t>
                      </a:r>
                      <a:r>
                        <a:rPr lang="en-US" sz="1400" dirty="0">
                          <a:latin typeface="Times New Roman" panose="02020603050405020304" pitchFamily="18" charset="0"/>
                          <a:cs typeface="Times New Roman" panose="02020603050405020304" pitchFamily="18" charset="0"/>
                          <a:sym typeface="+mn-ea"/>
                        </a:rPr>
                        <a:t>GK Hunt-6</a:t>
                      </a:r>
                      <a:endParaRPr lang="en-US" sz="1400" b="1" dirty="0">
                        <a:latin typeface="Times New Roman" panose="02020603050405020304" pitchFamily="18" charset="0"/>
                        <a:cs typeface="Times New Roman" panose="02020603050405020304" pitchFamily="18" charset="0"/>
                        <a:sym typeface="+mn-ea"/>
                      </a:endParaRPr>
                    </a:p>
                    <a:p>
                      <a:pPr marL="59055" indent="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Reasoning: Unit 4 - </a:t>
                      </a:r>
                      <a:r>
                        <a:rPr lang="en-US" sz="1400" b="0" dirty="0">
                          <a:latin typeface="Times New Roman" panose="02020603050405020304" pitchFamily="18" charset="0"/>
                          <a:cs typeface="Times New Roman" panose="02020603050405020304" pitchFamily="18" charset="0"/>
                          <a:sym typeface="+mn-ea"/>
                        </a:rPr>
                        <a:t>Ordering </a:t>
                      </a:r>
                      <a:endParaRPr lang="en-US" sz="1400" b="0" dirty="0">
                        <a:solidFill>
                          <a:srgbClr val="FF0000"/>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2" name="Table 11"/>
          <p:cNvGraphicFramePr>
            <a:graphicFrameLocks noGrp="1"/>
          </p:cNvGraphicFramePr>
          <p:nvPr/>
        </p:nvGraphicFramePr>
        <p:xfrm>
          <a:off x="418839" y="2683291"/>
          <a:ext cx="5973770" cy="1884488"/>
        </p:xfrm>
        <a:graphic>
          <a:graphicData uri="http://schemas.openxmlformats.org/drawingml/2006/table">
            <a:tbl>
              <a:tblPr>
                <a:tableStyleId>{16D9F66E-5EB9-4882-86FB-DCBF35E3C3E4}</a:tableStyleId>
              </a:tblPr>
              <a:tblGrid>
                <a:gridCol w="1302075"/>
                <a:gridCol w="4671695"/>
              </a:tblGrid>
              <a:tr h="846173">
                <a:tc>
                  <a:txBody>
                    <a:bodyPr/>
                    <a:lstStyle/>
                    <a:p>
                      <a:pPr algn="ctr">
                        <a:lnSpc>
                          <a:spcPct val="115000"/>
                        </a:lnSpc>
                        <a:spcAft>
                          <a:spcPts val="0"/>
                        </a:spcAft>
                      </a:pPr>
                      <a:r>
                        <a:rPr lang="en-GB" sz="1400" b="1" dirty="0">
                          <a:latin typeface="Times New Roman" panose="02020603050405020304" pitchFamily="18" charset="0"/>
                          <a:ea typeface="Calibri" panose="020F0502020204030204"/>
                          <a:cs typeface="Times New Roman" panose="02020603050405020304" pitchFamily="18" charset="0"/>
                        </a:rPr>
                        <a:t>DECEMBER</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L-24 </a:t>
                      </a:r>
                      <a:r>
                        <a:rPr lang="en-US" sz="1400" b="0" dirty="0">
                          <a:latin typeface="Times New Roman" panose="02020603050405020304" pitchFamily="18" charset="0"/>
                          <a:cs typeface="Times New Roman" panose="02020603050405020304" pitchFamily="18" charset="0"/>
                          <a:sym typeface="+mn-ea"/>
                        </a:rPr>
                        <a:t>Fairy land, </a:t>
                      </a:r>
                      <a:r>
                        <a:rPr lang="en-US" sz="1400" b="1" dirty="0">
                          <a:latin typeface="Times New Roman" panose="02020603050405020304" pitchFamily="18" charset="0"/>
                          <a:cs typeface="Times New Roman" panose="02020603050405020304" pitchFamily="18" charset="0"/>
                          <a:sym typeface="+mn-ea"/>
                        </a:rPr>
                        <a:t>L-28</a:t>
                      </a:r>
                      <a:r>
                        <a:rPr lang="en-US" sz="1400" b="0" dirty="0">
                          <a:latin typeface="Times New Roman" panose="02020603050405020304" pitchFamily="18" charset="0"/>
                          <a:cs typeface="Times New Roman" panose="02020603050405020304" pitchFamily="18" charset="0"/>
                          <a:sym typeface="+mn-ea"/>
                        </a:rPr>
                        <a:t> </a:t>
                      </a:r>
                      <a:r>
                        <a:rPr lang="en-US" sz="1400" b="0" dirty="0" smtClean="0">
                          <a:latin typeface="Times New Roman" panose="02020603050405020304" pitchFamily="18" charset="0"/>
                          <a:cs typeface="Times New Roman" panose="02020603050405020304" pitchFamily="18" charset="0"/>
                          <a:sym typeface="+mn-ea"/>
                        </a:rPr>
                        <a:t>See </a:t>
                      </a:r>
                      <a:r>
                        <a:rPr lang="en-US" sz="1400" b="0" dirty="0">
                          <a:latin typeface="Times New Roman" panose="02020603050405020304" pitchFamily="18" charset="0"/>
                          <a:cs typeface="Times New Roman" panose="02020603050405020304" pitchFamily="18" charset="0"/>
                          <a:sym typeface="+mn-ea"/>
                        </a:rPr>
                        <a:t>My Body, </a:t>
                      </a:r>
                      <a:r>
                        <a:rPr lang="en-US" sz="1400" b="1" dirty="0">
                          <a:latin typeface="Times New Roman" panose="02020603050405020304" pitchFamily="18" charset="0"/>
                          <a:cs typeface="Times New Roman" panose="02020603050405020304" pitchFamily="18" charset="0"/>
                          <a:sym typeface="+mn-ea"/>
                        </a:rPr>
                        <a:t>L-31</a:t>
                      </a:r>
                      <a:r>
                        <a:rPr lang="en-US" sz="1400" b="0" dirty="0">
                          <a:latin typeface="Times New Roman" panose="02020603050405020304" pitchFamily="18" charset="0"/>
                          <a:cs typeface="Times New Roman" panose="02020603050405020304" pitchFamily="18" charset="0"/>
                          <a:sym typeface="+mn-ea"/>
                        </a:rPr>
                        <a:t> Gadgets Guess, </a:t>
                      </a:r>
                      <a:r>
                        <a:rPr lang="en-US" sz="1400" b="1" dirty="0">
                          <a:latin typeface="Times New Roman" panose="02020603050405020304" pitchFamily="18" charset="0"/>
                          <a:cs typeface="Times New Roman" panose="02020603050405020304" pitchFamily="18" charset="0"/>
                          <a:sym typeface="+mn-ea"/>
                        </a:rPr>
                        <a:t>L-40 </a:t>
                      </a:r>
                      <a:r>
                        <a:rPr lang="en-US" sz="1400" b="0" dirty="0">
                          <a:latin typeface="Times New Roman" panose="02020603050405020304" pitchFamily="18" charset="0"/>
                          <a:cs typeface="Times New Roman" panose="02020603050405020304" pitchFamily="18" charset="0"/>
                          <a:sym typeface="+mn-ea"/>
                        </a:rPr>
                        <a:t>My Sports Equipment’s </a:t>
                      </a:r>
                      <a:r>
                        <a:rPr lang="en-US" sz="1400" b="1" dirty="0">
                          <a:latin typeface="Times New Roman" panose="02020603050405020304" pitchFamily="18" charset="0"/>
                          <a:cs typeface="Times New Roman" panose="02020603050405020304" pitchFamily="18" charset="0"/>
                          <a:sym typeface="+mn-ea"/>
                        </a:rPr>
                        <a:t>, L-44 </a:t>
                      </a:r>
                      <a:r>
                        <a:rPr lang="en-US" sz="1400" b="0" dirty="0">
                          <a:latin typeface="Times New Roman" panose="02020603050405020304" pitchFamily="18" charset="0"/>
                          <a:cs typeface="Times New Roman" panose="02020603050405020304" pitchFamily="18" charset="0"/>
                          <a:sym typeface="+mn-ea"/>
                        </a:rPr>
                        <a:t>My Bookmark</a:t>
                      </a:r>
                      <a:r>
                        <a:rPr lang="en-US" sz="1400" b="1" dirty="0">
                          <a:latin typeface="Times New Roman" panose="02020603050405020304" pitchFamily="18" charset="0"/>
                          <a:cs typeface="Times New Roman" panose="02020603050405020304" pitchFamily="18" charset="0"/>
                          <a:sym typeface="+mn-ea"/>
                        </a:rPr>
                        <a:t>, L-46 </a:t>
                      </a:r>
                      <a:r>
                        <a:rPr lang="en-US" sz="1400" b="0" dirty="0">
                          <a:latin typeface="Times New Roman" panose="02020603050405020304" pitchFamily="18" charset="0"/>
                          <a:cs typeface="Times New Roman" panose="02020603050405020304" pitchFamily="18" charset="0"/>
                          <a:sym typeface="+mn-ea"/>
                        </a:rPr>
                        <a:t>Number  Champion, </a:t>
                      </a:r>
                      <a:r>
                        <a:rPr lang="en-US" sz="1400" dirty="0">
                          <a:latin typeface="Times New Roman" panose="02020603050405020304" pitchFamily="18" charset="0"/>
                          <a:cs typeface="Times New Roman" panose="02020603050405020304" pitchFamily="18" charset="0"/>
                          <a:sym typeface="+mn-ea"/>
                        </a:rPr>
                        <a:t>GK Hunt-7</a:t>
                      </a:r>
                      <a:endParaRPr lang="en-US" sz="1400" b="1" dirty="0">
                        <a:latin typeface="Times New Roman" panose="02020603050405020304" pitchFamily="18" charset="0"/>
                        <a:cs typeface="Times New Roman" panose="02020603050405020304" pitchFamily="18" charset="0"/>
                        <a:sym typeface="+mn-ea"/>
                      </a:endParaRPr>
                    </a:p>
                    <a:p>
                      <a:pPr marL="59055" indent="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Reasoning: Unit 10 - </a:t>
                      </a:r>
                      <a:r>
                        <a:rPr lang="en-US" sz="1400" b="0" dirty="0">
                          <a:latin typeface="Times New Roman" panose="02020603050405020304" pitchFamily="18" charset="0"/>
                          <a:cs typeface="Times New Roman" panose="02020603050405020304" pitchFamily="18" charset="0"/>
                          <a:sym typeface="+mn-ea"/>
                        </a:rPr>
                        <a:t>Aptitude</a:t>
                      </a:r>
                      <a:r>
                        <a:rPr lang="en-US" sz="1400" b="0" baseline="0" dirty="0">
                          <a:latin typeface="Times New Roman" panose="02020603050405020304" pitchFamily="18" charset="0"/>
                          <a:cs typeface="Times New Roman" panose="02020603050405020304" pitchFamily="18" charset="0"/>
                          <a:sym typeface="+mn-ea"/>
                        </a:rPr>
                        <a:t> Test </a:t>
                      </a:r>
                      <a:endParaRPr lang="en-US" sz="1400" b="0" dirty="0">
                        <a:solidFill>
                          <a:srgbClr val="FF0000"/>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69887">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JANUARY</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lgn="l" defTabSz="685800" rtl="0" eaLnBrk="1" latinLnBrk="0" hangingPunct="1">
                        <a:lnSpc>
                          <a:spcPct val="100000"/>
                        </a:lnSpc>
                        <a:buClrTx/>
                        <a:buSzTx/>
                        <a:buFontTx/>
                      </a:pPr>
                      <a:r>
                        <a:rPr lang="en-US" sz="1400" b="1" dirty="0">
                          <a:latin typeface="Times New Roman" panose="02020603050405020304" pitchFamily="18" charset="0"/>
                          <a:cs typeface="Times New Roman" panose="02020603050405020304" pitchFamily="18" charset="0"/>
                          <a:sym typeface="+mn-ea"/>
                        </a:rPr>
                        <a:t>L- 9</a:t>
                      </a:r>
                      <a:r>
                        <a:rPr lang="en-US" sz="1400" b="0" dirty="0">
                          <a:latin typeface="Times New Roman" panose="02020603050405020304" pitchFamily="18" charset="0"/>
                          <a:cs typeface="Times New Roman" panose="02020603050405020304" pitchFamily="18" charset="0"/>
                          <a:sym typeface="+mn-ea"/>
                        </a:rPr>
                        <a:t> Famous Folks, </a:t>
                      </a:r>
                      <a:r>
                        <a:rPr lang="en-US" sz="1400" b="1" dirty="0">
                          <a:latin typeface="Times New Roman" panose="02020603050405020304" pitchFamily="18" charset="0"/>
                          <a:cs typeface="Times New Roman" panose="02020603050405020304" pitchFamily="18" charset="0"/>
                          <a:sym typeface="+mn-ea"/>
                        </a:rPr>
                        <a:t>L-11 </a:t>
                      </a:r>
                      <a:r>
                        <a:rPr lang="en-US" sz="1400" b="0" dirty="0">
                          <a:latin typeface="Times New Roman" panose="02020603050405020304" pitchFamily="18" charset="0"/>
                          <a:cs typeface="Times New Roman" panose="02020603050405020304" pitchFamily="18" charset="0"/>
                          <a:sym typeface="+mn-ea"/>
                        </a:rPr>
                        <a:t>Which City?, </a:t>
                      </a:r>
                      <a:r>
                        <a:rPr lang="en-US" sz="1400" b="1" dirty="0">
                          <a:latin typeface="Times New Roman" panose="02020603050405020304" pitchFamily="18" charset="0"/>
                          <a:cs typeface="Times New Roman" panose="02020603050405020304" pitchFamily="18" charset="0"/>
                          <a:sym typeface="+mn-ea"/>
                        </a:rPr>
                        <a:t>L-14</a:t>
                      </a:r>
                      <a:r>
                        <a:rPr lang="en-US" sz="1400" b="0" dirty="0">
                          <a:latin typeface="Times New Roman" panose="02020603050405020304" pitchFamily="18" charset="0"/>
                          <a:cs typeface="Times New Roman" panose="02020603050405020304" pitchFamily="18" charset="0"/>
                          <a:sym typeface="+mn-ea"/>
                        </a:rPr>
                        <a:t> Spotlight on Africa, </a:t>
                      </a:r>
                      <a:r>
                        <a:rPr lang="en-US" sz="1400" b="1" dirty="0">
                          <a:latin typeface="Times New Roman" panose="02020603050405020304" pitchFamily="18" charset="0"/>
                          <a:cs typeface="Times New Roman" panose="02020603050405020304" pitchFamily="18" charset="0"/>
                          <a:sym typeface="+mn-ea"/>
                        </a:rPr>
                        <a:t>L-19</a:t>
                      </a:r>
                      <a:r>
                        <a:rPr lang="en-US" sz="1400" b="0" dirty="0">
                          <a:latin typeface="Times New Roman" panose="02020603050405020304" pitchFamily="18" charset="0"/>
                          <a:cs typeface="Times New Roman" panose="02020603050405020304" pitchFamily="18" charset="0"/>
                          <a:sym typeface="+mn-ea"/>
                        </a:rPr>
                        <a:t> Nicknames, </a:t>
                      </a:r>
                      <a:r>
                        <a:rPr lang="en-US" sz="1400" b="1" dirty="0">
                          <a:latin typeface="Times New Roman" panose="02020603050405020304" pitchFamily="18" charset="0"/>
                          <a:cs typeface="Times New Roman" panose="02020603050405020304" pitchFamily="18" charset="0"/>
                          <a:sym typeface="+mn-ea"/>
                        </a:rPr>
                        <a:t>L-25</a:t>
                      </a:r>
                      <a:r>
                        <a:rPr lang="en-US" sz="1400" b="0" dirty="0">
                          <a:latin typeface="Times New Roman" panose="02020603050405020304" pitchFamily="18" charset="0"/>
                          <a:cs typeface="Times New Roman" panose="02020603050405020304" pitchFamily="18" charset="0"/>
                          <a:sym typeface="+mn-ea"/>
                        </a:rPr>
                        <a:t> Riddle My Friends</a:t>
                      </a:r>
                      <a:r>
                        <a:rPr lang="en-US" sz="1400" b="1" dirty="0">
                          <a:latin typeface="Times New Roman" panose="02020603050405020304" pitchFamily="18" charset="0"/>
                          <a:cs typeface="Times New Roman" panose="02020603050405020304" pitchFamily="18" charset="0"/>
                          <a:sym typeface="+mn-ea"/>
                        </a:rPr>
                        <a:t>, L-38 </a:t>
                      </a:r>
                      <a:r>
                        <a:rPr lang="en-US" sz="1400" b="0" dirty="0">
                          <a:latin typeface="Times New Roman" panose="02020603050405020304" pitchFamily="18" charset="0"/>
                          <a:cs typeface="Times New Roman" panose="02020603050405020304" pitchFamily="18" charset="0"/>
                          <a:sym typeface="+mn-ea"/>
                        </a:rPr>
                        <a:t>Fun To Play , </a:t>
                      </a:r>
                      <a:r>
                        <a:rPr lang="en-US" sz="1400" dirty="0">
                          <a:latin typeface="Times New Roman" panose="02020603050405020304" pitchFamily="18" charset="0"/>
                          <a:cs typeface="Times New Roman" panose="02020603050405020304" pitchFamily="18" charset="0"/>
                          <a:sym typeface="+mn-ea"/>
                        </a:rPr>
                        <a:t>GK Hunt-8</a:t>
                      </a:r>
                      <a:endParaRPr lang="en-US" sz="1400" b="1" dirty="0">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51636">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FEBRUARY</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ctr" defTabSz="914400" rtl="0" eaLnBrk="1" latinLnBrk="0" hangingPunct="1">
                        <a:spcAft>
                          <a:spcPts val="0"/>
                        </a:spcAft>
                      </a:pPr>
                      <a:r>
                        <a:rPr lang="en-IN" sz="1400" b="1" i="0" u="none"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FINAL </a:t>
                      </a:r>
                      <a:r>
                        <a:rPr lang="en-IN" sz="1400" b="1" i="0" u="none" kern="1200" dirty="0" smtClean="0">
                          <a:solidFill>
                            <a:schemeClr val="tx1"/>
                          </a:solidFill>
                          <a:latin typeface="Times New Roman" panose="02020603050405020304" pitchFamily="18" charset="0"/>
                          <a:ea typeface="Calibri" panose="020F0502020204030204"/>
                          <a:cs typeface="Times New Roman" panose="02020603050405020304" pitchFamily="18" charset="0"/>
                        </a:rPr>
                        <a:t>TERM</a:t>
                      </a:r>
                      <a:r>
                        <a:rPr lang="en-IN" sz="1400" b="1" i="0" u="none" kern="1200" baseline="0" dirty="0" smtClean="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13" name="Table 12"/>
          <p:cNvGraphicFramePr>
            <a:graphicFrameLocks noGrp="1"/>
          </p:cNvGraphicFramePr>
          <p:nvPr/>
        </p:nvGraphicFramePr>
        <p:xfrm>
          <a:off x="407277" y="4635085"/>
          <a:ext cx="6025054" cy="1353693"/>
        </p:xfrm>
        <a:graphic>
          <a:graphicData uri="http://schemas.openxmlformats.org/drawingml/2006/table">
            <a:tbl>
              <a:tblPr>
                <a:tableStyleId>{C4B1156A-380E-4F78-BDF5-A606A8083BF9}</a:tableStyleId>
              </a:tblPr>
              <a:tblGrid>
                <a:gridCol w="1351915"/>
                <a:gridCol w="4673139"/>
              </a:tblGrid>
              <a:tr h="426674">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ea typeface="+mn-ea"/>
                          <a:cs typeface="Times New Roman" panose="02020603050405020304" pitchFamily="18" charset="0"/>
                        </a:rPr>
                        <a:t>ICT</a:t>
                      </a:r>
                      <a:endParaRPr lang="en-IN" sz="1400" b="1" dirty="0">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750324">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OCTOBER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Ch - 6 </a:t>
                      </a:r>
                      <a:r>
                        <a:rPr lang="en-US" sz="1400" b="0" kern="1200" dirty="0">
                          <a:solidFill>
                            <a:schemeClr val="dk1"/>
                          </a:solidFill>
                          <a:effectLst/>
                          <a:latin typeface="Times New Roman" panose="02020603050405020304" pitchFamily="18" charset="0"/>
                          <a:ea typeface="+mn-ea"/>
                          <a:cs typeface="Times New Roman" panose="02020603050405020304" pitchFamily="18" charset="0"/>
                        </a:rPr>
                        <a:t>Using the </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Mouse, </a:t>
                      </a:r>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Ch </a:t>
                      </a:r>
                      <a:r>
                        <a:rPr lang="en-US" sz="1400" b="1" kern="1200" dirty="0">
                          <a:solidFill>
                            <a:schemeClr val="dk1"/>
                          </a:solidFill>
                          <a:effectLst/>
                          <a:latin typeface="Times New Roman" panose="02020603050405020304" pitchFamily="18" charset="0"/>
                          <a:ea typeface="+mn-ea"/>
                          <a:cs typeface="Times New Roman" panose="02020603050405020304" pitchFamily="18" charset="0"/>
                        </a:rPr>
                        <a:t>-7 </a:t>
                      </a:r>
                      <a:r>
                        <a:rPr lang="en-US" sz="1400" b="0" kern="1200" dirty="0">
                          <a:solidFill>
                            <a:schemeClr val="dk1"/>
                          </a:solidFill>
                          <a:effectLst/>
                          <a:latin typeface="Times New Roman" panose="02020603050405020304" pitchFamily="18" charset="0"/>
                          <a:ea typeface="+mn-ea"/>
                          <a:cs typeface="Times New Roman" panose="02020603050405020304" pitchFamily="18" charset="0"/>
                        </a:rPr>
                        <a:t>Operating Windows</a:t>
                      </a:r>
                      <a:endParaRPr lang="en-US" sz="1400" b="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Lab Activity: </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Students </a:t>
                      </a:r>
                      <a:r>
                        <a:rPr lang="en-US" sz="1400" b="0" kern="1200" dirty="0">
                          <a:solidFill>
                            <a:schemeClr val="dk1"/>
                          </a:solidFill>
                          <a:effectLst/>
                          <a:latin typeface="Times New Roman" panose="02020603050405020304" pitchFamily="18" charset="0"/>
                          <a:ea typeface="+mn-ea"/>
                          <a:cs typeface="Times New Roman" panose="02020603050405020304" pitchFamily="18" charset="0"/>
                        </a:rPr>
                        <a:t>will create an Animal Race Game in Scratch Jr. by using on tap block, set speed </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block.</a:t>
                      </a:r>
                      <a:endParaRPr lang="en-US" sz="1400" b="0"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59055" indent="0"/>
                      <a:endParaRPr lang="en-US" sz="1400" b="0"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4" name="Table 13"/>
          <p:cNvGraphicFramePr>
            <a:graphicFrameLocks noGrp="1"/>
          </p:cNvGraphicFramePr>
          <p:nvPr/>
        </p:nvGraphicFramePr>
        <p:xfrm>
          <a:off x="411369" y="5885957"/>
          <a:ext cx="6019800" cy="2152650"/>
        </p:xfrm>
        <a:graphic>
          <a:graphicData uri="http://schemas.openxmlformats.org/drawingml/2006/table">
            <a:tbl>
              <a:tblPr>
                <a:tableStyleId>{C4B1156A-380E-4F78-BDF5-A606A8083BF9}</a:tableStyleId>
              </a:tblPr>
              <a:tblGrid>
                <a:gridCol w="1362710"/>
                <a:gridCol w="4657090"/>
              </a:tblGrid>
              <a:tr h="1264778">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NOVEMBER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Ch - 8 </a:t>
                      </a:r>
                      <a:r>
                        <a:rPr lang="en-US" sz="1400" b="0" kern="1200" dirty="0">
                          <a:solidFill>
                            <a:schemeClr val="dk1"/>
                          </a:solidFill>
                          <a:effectLst/>
                          <a:latin typeface="Times New Roman" panose="02020603050405020304" pitchFamily="18" charset="0"/>
                          <a:ea typeface="+mn-ea"/>
                          <a:cs typeface="Times New Roman" panose="02020603050405020304" pitchFamily="18" charset="0"/>
                        </a:rPr>
                        <a:t>Storing your </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data, </a:t>
                      </a:r>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Ch </a:t>
                      </a:r>
                      <a:r>
                        <a:rPr lang="en-US" sz="1400" b="1" kern="1200" dirty="0">
                          <a:solidFill>
                            <a:schemeClr val="dk1"/>
                          </a:solidFill>
                          <a:effectLst/>
                          <a:latin typeface="Times New Roman" panose="02020603050405020304" pitchFamily="18" charset="0"/>
                          <a:ea typeface="+mn-ea"/>
                          <a:cs typeface="Times New Roman" panose="02020603050405020304" pitchFamily="18" charset="0"/>
                        </a:rPr>
                        <a:t>- 9 </a:t>
                      </a:r>
                      <a:r>
                        <a:rPr lang="en-US" sz="1400" b="0" kern="1200" dirty="0">
                          <a:solidFill>
                            <a:schemeClr val="dk1"/>
                          </a:solidFill>
                          <a:effectLst/>
                          <a:latin typeface="Times New Roman" panose="02020603050405020304" pitchFamily="18" charset="0"/>
                          <a:ea typeface="+mn-ea"/>
                          <a:cs typeface="Times New Roman" panose="02020603050405020304" pitchFamily="18" charset="0"/>
                        </a:rPr>
                        <a:t>Draw and Paint </a:t>
                      </a:r>
                      <a:endParaRPr lang="en-US" sz="1400" b="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Lab Activity: </a:t>
                      </a:r>
                      <a:endParaRPr lang="en-US" sz="1400" b="1"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1)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Make the list of the devices used to store our data.</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2)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Draw a colorful computer (using shape tool).             </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Programming: </a:t>
                      </a:r>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1) </a:t>
                      </a:r>
                      <a:r>
                        <a:rPr lang="en-US" sz="1400" kern="1200" dirty="0" smtClean="0">
                          <a:solidFill>
                            <a:schemeClr val="dk1"/>
                          </a:solidFill>
                          <a:effectLst/>
                          <a:latin typeface="Times New Roman" panose="02020603050405020304" pitchFamily="18" charset="0"/>
                          <a:ea typeface="+mn-ea"/>
                          <a:cs typeface="Times New Roman" panose="02020603050405020304" pitchFamily="18" charset="0"/>
                        </a:rPr>
                        <a:t>Sound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block, start on bump block</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baseline="0" dirty="0" smtClean="0">
                          <a:solidFill>
                            <a:schemeClr val="dk1"/>
                          </a:solidFill>
                          <a:effectLst/>
                          <a:latin typeface="Times New Roman" panose="02020603050405020304" pitchFamily="18" charset="0"/>
                          <a:ea typeface="+mn-ea"/>
                          <a:cs typeface="Times New Roman" panose="02020603050405020304" pitchFamily="18" charset="0"/>
                        </a:rPr>
                        <a:t>2) </a:t>
                      </a:r>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kern="1200" dirty="0" smtClean="0">
                          <a:solidFill>
                            <a:schemeClr val="dk1"/>
                          </a:solidFill>
                          <a:effectLst/>
                          <a:latin typeface="Times New Roman" panose="02020603050405020304" pitchFamily="18" charset="0"/>
                          <a:ea typeface="+mn-ea"/>
                          <a:cs typeface="Times New Roman" panose="02020603050405020304" pitchFamily="18" charset="0"/>
                        </a:rPr>
                        <a:t>Girl character collecting flower.</a:t>
                      </a:r>
                      <a:endParaRPr lang="en-US"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21517">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DECEMBER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9380" indent="-59055"/>
                      <a:r>
                        <a:rPr lang="en-US" sz="1400" b="1" kern="1200" dirty="0">
                          <a:solidFill>
                            <a:schemeClr val="dk1"/>
                          </a:solidFill>
                          <a:effectLst/>
                          <a:latin typeface="Times New Roman" panose="02020603050405020304" pitchFamily="18" charset="0"/>
                          <a:ea typeface="+mn-ea"/>
                          <a:cs typeface="Times New Roman" panose="02020603050405020304" pitchFamily="18" charset="0"/>
                        </a:rPr>
                        <a:t>Ch - 10 </a:t>
                      </a:r>
                      <a:r>
                        <a:rPr lang="en-US" sz="1400" b="0" kern="1200" dirty="0">
                          <a:solidFill>
                            <a:schemeClr val="dk1"/>
                          </a:solidFill>
                          <a:effectLst/>
                          <a:latin typeface="Times New Roman" panose="02020603050405020304" pitchFamily="18" charset="0"/>
                          <a:ea typeface="+mn-ea"/>
                          <a:cs typeface="Times New Roman" panose="02020603050405020304" pitchFamily="18" charset="0"/>
                        </a:rPr>
                        <a:t>Fun with Tux Paint</a:t>
                      </a:r>
                      <a:endParaRPr lang="en-US" sz="1400" b="0" kern="1200" dirty="0">
                        <a:solidFill>
                          <a:schemeClr val="dk1"/>
                        </a:solidFill>
                        <a:effectLst/>
                        <a:latin typeface="Times New Roman" panose="02020603050405020304" pitchFamily="18" charset="0"/>
                        <a:ea typeface="+mn-ea"/>
                        <a:cs typeface="Times New Roman" panose="02020603050405020304" pitchFamily="18" charset="0"/>
                      </a:endParaRPr>
                    </a:p>
                    <a:p>
                      <a:pPr marL="119380" indent="-59055"/>
                      <a:r>
                        <a:rPr lang="en-US" sz="1400" b="1" kern="1200" dirty="0">
                          <a:solidFill>
                            <a:schemeClr val="dk1"/>
                          </a:solidFill>
                          <a:effectLst/>
                          <a:latin typeface="Times New Roman" panose="02020603050405020304" pitchFamily="18" charset="0"/>
                          <a:ea typeface="+mn-ea"/>
                          <a:cs typeface="Times New Roman" panose="02020603050405020304" pitchFamily="18" charset="0"/>
                        </a:rPr>
                        <a:t>Lab Activity: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Draw a winter scene and color it.</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119380" indent="-59055"/>
                      <a:r>
                        <a:rPr lang="en-US" sz="1400" b="1" kern="1200" dirty="0">
                          <a:solidFill>
                            <a:schemeClr val="dk1"/>
                          </a:solidFill>
                          <a:effectLst/>
                          <a:latin typeface="Times New Roman" panose="02020603050405020304" pitchFamily="18" charset="0"/>
                          <a:ea typeface="+mn-ea"/>
                          <a:cs typeface="Times New Roman" panose="02020603050405020304" pitchFamily="18" charset="0"/>
                        </a:rPr>
                        <a:t>Programming</a:t>
                      </a:r>
                      <a:r>
                        <a:rPr lang="en-US" sz="1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1)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Background change.</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119380" indent="-59055"/>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2) </a:t>
                      </a:r>
                      <a:r>
                        <a:rPr lang="en-US" sz="1400" kern="1200" dirty="0" smtClean="0">
                          <a:solidFill>
                            <a:schemeClr val="dk1"/>
                          </a:solidFill>
                          <a:effectLst/>
                          <a:latin typeface="Times New Roman" panose="02020603050405020304" pitchFamily="18" charset="0"/>
                          <a:ea typeface="+mn-ea"/>
                          <a:cs typeface="Times New Roman" panose="02020603050405020304" pitchFamily="18" charset="0"/>
                        </a:rPr>
                        <a:t>Catch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the apples in bowl with touching line.</a:t>
                      </a:r>
                      <a:endParaRPr lang="en-US"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5" name="Table 14"/>
          <p:cNvGraphicFramePr>
            <a:graphicFrameLocks noGrp="1"/>
          </p:cNvGraphicFramePr>
          <p:nvPr>
            <p:custDataLst>
              <p:tags r:id="rId2"/>
            </p:custDataLst>
          </p:nvPr>
        </p:nvGraphicFramePr>
        <p:xfrm>
          <a:off x="407035" y="8053705"/>
          <a:ext cx="6025515" cy="1331214"/>
        </p:xfrm>
        <a:graphic>
          <a:graphicData uri="http://schemas.openxmlformats.org/drawingml/2006/table">
            <a:tbl>
              <a:tblPr>
                <a:tableStyleId>{C4B1156A-380E-4F78-BDF5-A606A8083BF9}</a:tableStyleId>
              </a:tblPr>
              <a:tblGrid>
                <a:gridCol w="1392555"/>
                <a:gridCol w="4632960"/>
              </a:tblGrid>
              <a:tr h="0">
                <a:tc>
                  <a:txBody>
                    <a:bodyPr/>
                    <a:lstStyle/>
                    <a:p>
                      <a:pPr marL="0" algn="ctr" defTabSz="914400" rtl="0" eaLnBrk="1" latinLnBrk="0" hangingPunct="1">
                        <a:lnSpc>
                          <a:spcPct val="115000"/>
                        </a:lnSpc>
                        <a:spcAft>
                          <a:spcPts val="0"/>
                        </a:spcAft>
                      </a:pPr>
                      <a:r>
                        <a:rPr lang="en-US" alt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JANUARY</a:t>
                      </a:r>
                      <a:endParaRPr lang="en-US" alt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Ch - 11 </a:t>
                      </a:r>
                      <a:r>
                        <a:rPr lang="en-US" sz="1400" b="0" kern="1200" dirty="0">
                          <a:solidFill>
                            <a:schemeClr val="dk1"/>
                          </a:solidFill>
                          <a:effectLst/>
                          <a:latin typeface="Times New Roman" panose="02020603050405020304" pitchFamily="18" charset="0"/>
                          <a:ea typeface="+mn-ea"/>
                          <a:cs typeface="Times New Roman" panose="02020603050405020304" pitchFamily="18" charset="0"/>
                        </a:rPr>
                        <a:t>Typing Using WordPad</a:t>
                      </a:r>
                      <a:endParaRPr lang="en-US" sz="1400" b="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Lab Activity: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Type a poem in word pad window and save it.</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Programming</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1) </a:t>
                      </a:r>
                      <a:r>
                        <a:rPr lang="en-US" sz="1400" kern="1200" dirty="0" smtClean="0">
                          <a:solidFill>
                            <a:schemeClr val="dk1"/>
                          </a:solidFill>
                          <a:effectLst/>
                          <a:latin typeface="Times New Roman" panose="02020603050405020304" pitchFamily="18" charset="0"/>
                          <a:ea typeface="+mn-ea"/>
                          <a:cs typeface="Times New Roman" panose="02020603050405020304" pitchFamily="18" charset="0"/>
                        </a:rPr>
                        <a:t>Event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block.</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59055" indent="0"/>
                      <a:r>
                        <a:rPr lang="en-US" sz="1400" b="1" kern="1200" dirty="0" smtClean="0">
                          <a:solidFill>
                            <a:schemeClr val="dk1"/>
                          </a:solidFill>
                          <a:effectLst/>
                          <a:latin typeface="Times New Roman" panose="02020603050405020304" pitchFamily="18" charset="0"/>
                          <a:ea typeface="+mn-ea"/>
                          <a:cs typeface="Times New Roman" panose="02020603050405020304" pitchFamily="18" charset="0"/>
                        </a:rPr>
                        <a:t>2) </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Make the bus character to move continuously 50 till we press red button to Stop.</a:t>
                      </a:r>
                      <a:endParaRPr lang="en-US"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0">
                <a:tc>
                  <a:txBody>
                    <a:bodyPr/>
                    <a:lstStyle/>
                    <a:p>
                      <a:pPr algn="ctr">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JANUARY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ctr" defTabSz="914400" rtl="0" eaLnBrk="1" fontAlgn="ctr"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FINAL </a:t>
                      </a:r>
                      <a:r>
                        <a:rPr lang="en-IN" sz="1400" b="1" i="0" kern="1200" dirty="0" smtClean="0">
                          <a:solidFill>
                            <a:schemeClr val="tx1"/>
                          </a:solidFill>
                          <a:latin typeface="Times New Roman" panose="02020603050405020304" pitchFamily="18" charset="0"/>
                          <a:ea typeface="Calibri" panose="020F0502020204030204"/>
                          <a:cs typeface="Times New Roman" panose="02020603050405020304" pitchFamily="18" charset="0"/>
                        </a:rPr>
                        <a:t>TERM</a:t>
                      </a:r>
                      <a:r>
                        <a:rPr lang="en-IN" sz="1400" b="1" i="0" kern="1200" baseline="0" dirty="0" smtClean="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10326"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418704" cy="369332"/>
          </a:xfrm>
          <a:prstGeom prst="rect">
            <a:avLst/>
          </a:prstGeom>
          <a:noFill/>
        </p:spPr>
        <p:txBody>
          <a:bodyPr wrap="none" rtlCol="0">
            <a:spAutoFit/>
          </a:bodyPr>
          <a:lstStyle/>
          <a:p>
            <a:r>
              <a:rPr lang="en-US" dirty="0" smtClean="0"/>
              <a:t>16</a:t>
            </a:r>
            <a:endParaRPr lang="en-US" dirty="0"/>
          </a:p>
        </p:txBody>
      </p:sp>
      <p:graphicFrame>
        <p:nvGraphicFramePr>
          <p:cNvPr id="10" name="Table 9"/>
          <p:cNvGraphicFramePr>
            <a:graphicFrameLocks noGrp="1"/>
          </p:cNvGraphicFramePr>
          <p:nvPr/>
        </p:nvGraphicFramePr>
        <p:xfrm>
          <a:off x="438807" y="433695"/>
          <a:ext cx="6004034" cy="3948066"/>
        </p:xfrm>
        <a:graphic>
          <a:graphicData uri="http://schemas.openxmlformats.org/drawingml/2006/table">
            <a:tbl>
              <a:tblPr>
                <a:tableStyleId>{8A107856-5554-42FB-B03E-39F5DBC370BA}</a:tableStyleId>
              </a:tblPr>
              <a:tblGrid>
                <a:gridCol w="1463565"/>
                <a:gridCol w="4540469"/>
              </a:tblGrid>
              <a:tr h="543767">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ctr" defTabSz="914400" rtl="0" eaLnBrk="1" latinLnBrk="0" hangingPunct="1">
                        <a:lnSpc>
                          <a:spcPct val="115000"/>
                        </a:lnSpc>
                        <a:spcAft>
                          <a:spcPts val="0"/>
                        </a:spcAft>
                      </a:pPr>
                      <a:r>
                        <a:rPr lang="en-IN" sz="1400" b="1" i="0" kern="1200" dirty="0" smtClean="0">
                          <a:solidFill>
                            <a:schemeClr val="tx1"/>
                          </a:solidFill>
                          <a:latin typeface="Times New Roman" panose="02020603050405020304" pitchFamily="18" charset="0"/>
                          <a:ea typeface="Calibri" panose="020F0502020204030204"/>
                          <a:cs typeface="Times New Roman" panose="02020603050405020304" pitchFamily="18" charset="0"/>
                        </a:rPr>
                        <a:t>ART </a:t>
                      </a: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&amp; CRAFT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031386">
                <a:tc>
                  <a:txBody>
                    <a:bodyPr/>
                    <a:lstStyle/>
                    <a:p>
                      <a:pPr algn="ctr">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OCTOBER</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351155" indent="-351155" algn="l"/>
                      <a:r>
                        <a:rPr lang="en-US" sz="1400" b="1" dirty="0" smtClean="0">
                          <a:effectLst/>
                          <a:latin typeface="Times New Roman" panose="02020603050405020304" pitchFamily="18" charset="0"/>
                          <a:cs typeface="Times New Roman" panose="02020603050405020304" pitchFamily="18" charset="0"/>
                          <a:sym typeface="+mn-ea"/>
                        </a:rPr>
                        <a:t>Topic</a:t>
                      </a:r>
                      <a:r>
                        <a:rPr lang="en-US" sz="1400" dirty="0" smtClean="0">
                          <a:effectLst/>
                          <a:latin typeface="Times New Roman" panose="02020603050405020304" pitchFamily="18" charset="0"/>
                          <a:cs typeface="Times New Roman" panose="02020603050405020304" pitchFamily="18" charset="0"/>
                          <a:sym typeface="+mn-ea"/>
                        </a:rPr>
                        <a:t>-  Stippling Art, Camera with shapes</a:t>
                      </a:r>
                      <a:endParaRPr lang="en-US" sz="1400" b="0" baseline="0" dirty="0" smtClean="0">
                        <a:effectLst/>
                        <a:latin typeface="Times New Roman" panose="02020603050405020304" pitchFamily="18" charset="0"/>
                        <a:cs typeface="Times New Roman" panose="02020603050405020304" pitchFamily="18" charset="0"/>
                        <a:sym typeface="+mn-ea"/>
                      </a:endParaRPr>
                    </a:p>
                    <a:p>
                      <a:pPr marL="351155" indent="-351155" algn="l"/>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26,28,29</a:t>
                      </a:r>
                      <a:endParaRPr lang="en-US" sz="1400" b="0" dirty="0">
                        <a:effectLst/>
                        <a:latin typeface="Times New Roman" panose="02020603050405020304" pitchFamily="18" charset="0"/>
                        <a:cs typeface="Times New Roman" panose="02020603050405020304" pitchFamily="18" charset="0"/>
                        <a:sym typeface="+mn-ea"/>
                      </a:endParaRPr>
                    </a:p>
                    <a:p>
                      <a:pPr marL="351155" indent="-351155" algn="l"/>
                      <a:r>
                        <a:rPr lang="en-US" sz="1400" b="1" dirty="0">
                          <a:effectLst/>
                          <a:latin typeface="Times New Roman" panose="02020603050405020304" pitchFamily="18" charset="0"/>
                          <a:cs typeface="Times New Roman" panose="02020603050405020304" pitchFamily="18" charset="0"/>
                          <a:sym typeface="+mn-ea"/>
                        </a:rPr>
                        <a:t>Activity</a:t>
                      </a:r>
                      <a:r>
                        <a:rPr lang="en-US" sz="1400" dirty="0">
                          <a:effectLst/>
                          <a:latin typeface="Times New Roman" panose="02020603050405020304" pitchFamily="18" charset="0"/>
                          <a:cs typeface="Times New Roman" panose="02020603050405020304" pitchFamily="18" charset="0"/>
                          <a:sym typeface="+mn-ea"/>
                        </a:rPr>
                        <a:t>: Dusshera Activity</a:t>
                      </a:r>
                      <a:endParaRPr lang="en-US" sz="1400" b="0" dirty="0">
                        <a:effectLst/>
                        <a:latin typeface="Times New Roman" panose="02020603050405020304" pitchFamily="18" charset="0"/>
                        <a:cs typeface="Times New Roman" panose="02020603050405020304" pitchFamily="18" charset="0"/>
                        <a:sym typeface="+mn-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83549">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NOVEMBER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marR="0" lvl="0" indent="0" algn="l" defTabSz="685800" rtl="0" eaLnBrk="1" fontAlgn="auto" latinLnBrk="0" hangingPunct="1">
                        <a:lnSpc>
                          <a:spcPct val="100000"/>
                        </a:lnSpc>
                        <a:spcBef>
                          <a:spcPts val="0"/>
                        </a:spcBef>
                        <a:spcAft>
                          <a:spcPts val="0"/>
                        </a:spcAft>
                        <a:buClrTx/>
                        <a:buSzTx/>
                        <a:buFontTx/>
                        <a:buNone/>
                        <a:defRPr/>
                      </a:pPr>
                      <a:r>
                        <a:rPr lang="en-US" sz="1400" b="1" dirty="0" smtClean="0">
                          <a:effectLst/>
                          <a:latin typeface="Times New Roman" panose="02020603050405020304" pitchFamily="18" charset="0"/>
                          <a:cs typeface="Times New Roman" panose="02020603050405020304" pitchFamily="18" charset="0"/>
                          <a:sym typeface="+mn-ea"/>
                        </a:rPr>
                        <a:t>Topic</a:t>
                      </a:r>
                      <a:r>
                        <a:rPr lang="en-US" sz="1400" dirty="0" smtClean="0">
                          <a:effectLst/>
                          <a:latin typeface="Times New Roman" panose="02020603050405020304" pitchFamily="18" charset="0"/>
                          <a:cs typeface="Times New Roman" panose="02020603050405020304" pitchFamily="18" charset="0"/>
                          <a:sym typeface="+mn-ea"/>
                        </a:rPr>
                        <a:t>-Peacock, Tulip</a:t>
                      </a:r>
                      <a:endParaRPr lang="en-US" sz="1400" dirty="0" smtClean="0">
                        <a:effectLst/>
                        <a:latin typeface="Times New Roman" panose="02020603050405020304" pitchFamily="18" charset="0"/>
                        <a:cs typeface="Times New Roman" panose="02020603050405020304" pitchFamily="18" charset="0"/>
                        <a:sym typeface="+mn-ea"/>
                      </a:endParaRPr>
                    </a:p>
                    <a:p>
                      <a:pPr marL="59055" marR="0" lvl="0" indent="0" algn="l" defTabSz="685800" rtl="0" eaLnBrk="1" fontAlgn="auto" latinLnBrk="0" hangingPunct="1">
                        <a:lnSpc>
                          <a:spcPct val="100000"/>
                        </a:lnSpc>
                        <a:spcBef>
                          <a:spcPts val="0"/>
                        </a:spcBef>
                        <a:spcAft>
                          <a:spcPts val="0"/>
                        </a:spcAft>
                        <a:buClrTx/>
                        <a:buSzTx/>
                        <a:buFontTx/>
                        <a:buNone/>
                        <a:defRPr/>
                      </a:pPr>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- 30-32</a:t>
                      </a:r>
                      <a:endParaRPr lang="en-US" sz="1400" dirty="0">
                        <a:effectLst/>
                        <a:latin typeface="Times New Roman" panose="02020603050405020304" pitchFamily="18" charset="0"/>
                        <a:cs typeface="Times New Roman" panose="02020603050405020304" pitchFamily="18" charset="0"/>
                        <a:sym typeface="+mn-ea"/>
                      </a:endParaRPr>
                    </a:p>
                    <a:p>
                      <a:pPr marL="59055" marR="0" lvl="0" indent="0" algn="l" defTabSz="685800" rtl="0" eaLnBrk="1" fontAlgn="auto" latinLnBrk="0" hangingPunct="1">
                        <a:lnSpc>
                          <a:spcPct val="100000"/>
                        </a:lnSpc>
                        <a:spcBef>
                          <a:spcPts val="0"/>
                        </a:spcBef>
                        <a:spcAft>
                          <a:spcPts val="0"/>
                        </a:spcAft>
                        <a:buClrTx/>
                        <a:buSzTx/>
                        <a:buFontTx/>
                        <a:buNone/>
                        <a:defRPr/>
                      </a:pPr>
                      <a:r>
                        <a:rPr lang="en-US" sz="1400" b="1" dirty="0">
                          <a:effectLst/>
                          <a:latin typeface="Times New Roman" panose="02020603050405020304" pitchFamily="18" charset="0"/>
                          <a:cs typeface="Times New Roman" panose="02020603050405020304" pitchFamily="18" charset="0"/>
                          <a:sym typeface="+mn-ea"/>
                        </a:rPr>
                        <a:t>Activity: </a:t>
                      </a:r>
                      <a:r>
                        <a:rPr lang="en-US" sz="1400" dirty="0">
                          <a:effectLst/>
                          <a:latin typeface="Times New Roman" panose="02020603050405020304" pitchFamily="18" charset="0"/>
                          <a:cs typeface="Times New Roman" panose="02020603050405020304" pitchFamily="18" charset="0"/>
                          <a:sym typeface="+mn-ea"/>
                        </a:rPr>
                        <a:t>Paper Tulip Flower</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83549">
                <a:tc>
                  <a:txBody>
                    <a:bodyPr/>
                    <a:lstStyle/>
                    <a:p>
                      <a:pPr marL="0" algn="ctr" defTabSz="914400" rtl="0" eaLnBrk="1" latinLnBrk="0" hangingPunct="1">
                        <a:lnSpc>
                          <a:spcPct val="115000"/>
                        </a:lnSpc>
                        <a:spcAft>
                          <a:spcPts val="0"/>
                        </a:spcAft>
                      </a:pP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DECEMBER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-Penguin, Sail Boat</a:t>
                      </a:r>
                      <a:endParaRPr lang="en-US" sz="1400" dirty="0">
                        <a:effectLst/>
                        <a:latin typeface="Times New Roman" panose="02020603050405020304" pitchFamily="18" charset="0"/>
                        <a:cs typeface="Times New Roman" panose="02020603050405020304" pitchFamily="18" charset="0"/>
                        <a:sym typeface="+mn-ea"/>
                      </a:endParaRPr>
                    </a:p>
                    <a:p>
                      <a:pPr marL="59055" indent="0"/>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- 34,35,36</a:t>
                      </a:r>
                      <a:endParaRPr lang="en-US" sz="1400" dirty="0">
                        <a:effectLst/>
                        <a:latin typeface="Times New Roman" panose="02020603050405020304" pitchFamily="18" charset="0"/>
                        <a:cs typeface="Times New Roman" panose="02020603050405020304" pitchFamily="18" charset="0"/>
                        <a:sym typeface="+mn-ea"/>
                      </a:endParaRPr>
                    </a:p>
                    <a:p>
                      <a:pPr marL="59055" indent="0"/>
                      <a:r>
                        <a:rPr lang="en-US" sz="1400" b="1" dirty="0">
                          <a:effectLst/>
                          <a:latin typeface="Times New Roman" panose="02020603050405020304" pitchFamily="18" charset="0"/>
                          <a:cs typeface="Times New Roman" panose="02020603050405020304" pitchFamily="18" charset="0"/>
                          <a:sym typeface="+mn-ea"/>
                        </a:rPr>
                        <a:t>Activity: </a:t>
                      </a:r>
                      <a:r>
                        <a:rPr lang="en-US" sz="1400" dirty="0">
                          <a:effectLst/>
                          <a:latin typeface="Times New Roman" panose="02020603050405020304" pitchFamily="18" charset="0"/>
                          <a:cs typeface="Times New Roman" panose="02020603050405020304" pitchFamily="18" charset="0"/>
                          <a:sym typeface="+mn-ea"/>
                        </a:rPr>
                        <a:t>Christmas craft</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05815">
                <a:tc>
                  <a:txBody>
                    <a:bodyPr/>
                    <a:lstStyle/>
                    <a:p>
                      <a:pPr marL="0" algn="ctr" defTabSz="914400" rtl="0" eaLnBrk="1" latinLnBrk="0" hangingPunct="1">
                        <a:lnSpc>
                          <a:spcPct val="115000"/>
                        </a:lnSpc>
                        <a:spcAft>
                          <a:spcPts val="0"/>
                        </a:spcAft>
                      </a:pP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JANUARY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indent="0"/>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-Cartoon Character, Mushroom </a:t>
                      </a:r>
                      <a:endParaRPr lang="en-US" sz="1400" dirty="0">
                        <a:effectLst/>
                        <a:latin typeface="Times New Roman" panose="02020603050405020304" pitchFamily="18" charset="0"/>
                        <a:cs typeface="Times New Roman" panose="02020603050405020304" pitchFamily="18" charset="0"/>
                        <a:sym typeface="+mn-ea"/>
                      </a:endParaRPr>
                    </a:p>
                    <a:p>
                      <a:pPr marL="59055" indent="0"/>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- 39,40</a:t>
                      </a:r>
                      <a:endParaRPr lang="en-US" sz="1400" dirty="0">
                        <a:effectLst/>
                        <a:latin typeface="Times New Roman" panose="02020603050405020304" pitchFamily="18" charset="0"/>
                        <a:cs typeface="Times New Roman" panose="02020603050405020304" pitchFamily="18" charset="0"/>
                        <a:sym typeface="+mn-ea"/>
                      </a:endParaRPr>
                    </a:p>
                    <a:p>
                      <a:pPr marL="59055" indent="0"/>
                      <a:r>
                        <a:rPr lang="en-US" sz="1400" b="1" dirty="0">
                          <a:effectLst/>
                          <a:latin typeface="Times New Roman" panose="02020603050405020304" pitchFamily="18" charset="0"/>
                          <a:cs typeface="Times New Roman" panose="02020603050405020304" pitchFamily="18" charset="0"/>
                          <a:sym typeface="+mn-ea"/>
                        </a:rPr>
                        <a:t>Activity:</a:t>
                      </a:r>
                      <a:r>
                        <a:rPr lang="en-US" sz="1400" dirty="0">
                          <a:effectLst/>
                          <a:latin typeface="Times New Roman" panose="02020603050405020304" pitchFamily="18" charset="0"/>
                          <a:cs typeface="Times New Roman" panose="02020603050405020304" pitchFamily="18" charset="0"/>
                          <a:sym typeface="+mn-ea"/>
                        </a:rPr>
                        <a:t> Republic Day Activity</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4" name="Picture 3"/>
          <p:cNvPicPr>
            <a:picLocks noChangeAspect="1"/>
          </p:cNvPicPr>
          <p:nvPr/>
        </p:nvPicPr>
        <p:blipFill>
          <a:blip r:embed="rId2">
            <a:clrChange>
              <a:clrFrom>
                <a:srgbClr val="FFFFFF">
                  <a:alpha val="100000"/>
                </a:srgbClr>
              </a:clrFrom>
              <a:clrTo>
                <a:srgbClr val="FFFFFF">
                  <a:alpha val="100000"/>
                  <a:alpha val="0"/>
                </a:srgbClr>
              </a:clrTo>
            </a:clrChange>
          </a:blip>
          <a:srcRect b="4976"/>
          <a:stretch>
            <a:fillRect/>
          </a:stretch>
        </p:blipFill>
        <p:spPr>
          <a:xfrm>
            <a:off x="967105" y="4767580"/>
            <a:ext cx="4917440" cy="440499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chool Timetable 2013 | Amazing Photos | Okul öncesi, Okul"/>
          <p:cNvPicPr>
            <a:picLocks noChangeAspect="1" noChangeArrowheads="1"/>
          </p:cNvPicPr>
          <p:nvPr/>
        </p:nvPicPr>
        <p:blipFill>
          <a:blip r:embed="rId1"/>
          <a:srcRect l="1349" b="44126"/>
          <a:stretch>
            <a:fillRect/>
          </a:stretch>
        </p:blipFill>
        <p:spPr bwMode="auto">
          <a:xfrm>
            <a:off x="856034" y="447473"/>
            <a:ext cx="4854102" cy="1887165"/>
          </a:xfrm>
          <a:prstGeom prst="rect">
            <a:avLst/>
          </a:prstGeom>
          <a:noFill/>
        </p:spPr>
      </p:pic>
      <p:graphicFrame>
        <p:nvGraphicFramePr>
          <p:cNvPr id="3" name="Table 2"/>
          <p:cNvGraphicFramePr>
            <a:graphicFrameLocks noGrp="1"/>
          </p:cNvGraphicFramePr>
          <p:nvPr/>
        </p:nvGraphicFramePr>
        <p:xfrm>
          <a:off x="593386" y="2431917"/>
          <a:ext cx="5778230" cy="2292123"/>
        </p:xfrm>
        <a:graphic>
          <a:graphicData uri="http://schemas.openxmlformats.org/drawingml/2006/table">
            <a:tbl>
              <a:tblPr/>
              <a:tblGrid>
                <a:gridCol w="2889115"/>
                <a:gridCol w="2889115"/>
              </a:tblGrid>
              <a:tr h="270139">
                <a:tc>
                  <a:txBody>
                    <a:bodyPr/>
                    <a:lstStyle/>
                    <a:p>
                      <a:pPr marL="0" marR="0" algn="ctr">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English Reader</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First 20 days of the month</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70139">
                <a:tc>
                  <a:txBody>
                    <a:bodyPr/>
                    <a:lstStyle/>
                    <a:p>
                      <a:pPr marL="0" marR="0" algn="ctr">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English Grammar</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First 10 days of the month</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0">
                <a:tc>
                  <a:txBody>
                    <a:bodyPr/>
                    <a:lstStyle/>
                    <a:p>
                      <a:pPr marL="0" marR="0" algn="ctr">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Hindi Reader</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First 20 days of the month</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70139">
                <a:tc>
                  <a:txBody>
                    <a:bodyPr/>
                    <a:lstStyle/>
                    <a:p>
                      <a:pPr marL="0" marR="0" algn="ctr">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Hindi Grammar</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First 10 days of the month</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329211">
                <a:tc>
                  <a:txBody>
                    <a:bodyPr/>
                    <a:lstStyle/>
                    <a:p>
                      <a:pPr marL="0" marR="0" algn="ctr">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Maths</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Monday to Saturday</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70139">
                <a:tc>
                  <a:txBody>
                    <a:bodyPr/>
                    <a:lstStyle/>
                    <a:p>
                      <a:pPr marL="0" marR="0" algn="ctr">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E.V.S.</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Monday to Thursday</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540278">
                <a:tc>
                  <a:txBody>
                    <a:bodyPr/>
                    <a:lstStyle/>
                    <a:p>
                      <a:pPr marL="0" marR="0" algn="ctr">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G.K.,Reasoning &amp; Composition book</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Friday and Saturday</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bl>
          </a:graphicData>
        </a:graphic>
      </p:graphicFrame>
      <p:pic>
        <p:nvPicPr>
          <p:cNvPr id="4" name="Picture 4" descr="Kid with notebook and pencil isolated icon design Vector Image"/>
          <p:cNvPicPr>
            <a:picLocks noChangeAspect="1" noChangeArrowheads="1"/>
          </p:cNvPicPr>
          <p:nvPr/>
        </p:nvPicPr>
        <p:blipFill>
          <a:blip r:embed="rId2">
            <a:lum contrast="30000"/>
          </a:blip>
          <a:srcRect b="16801"/>
          <a:stretch>
            <a:fillRect/>
          </a:stretch>
        </p:blipFill>
        <p:spPr bwMode="auto">
          <a:xfrm>
            <a:off x="826851" y="4805464"/>
            <a:ext cx="2169270" cy="1459149"/>
          </a:xfrm>
          <a:prstGeom prst="rect">
            <a:avLst/>
          </a:prstGeom>
          <a:noFill/>
        </p:spPr>
      </p:pic>
      <p:sp>
        <p:nvSpPr>
          <p:cNvPr id="5" name="Rectangle 4"/>
          <p:cNvSpPr/>
          <p:nvPr/>
        </p:nvSpPr>
        <p:spPr>
          <a:xfrm>
            <a:off x="3035029" y="4951379"/>
            <a:ext cx="3112852" cy="1200329"/>
          </a:xfrm>
          <a:prstGeom prst="rect">
            <a:avLst/>
          </a:prstGeom>
        </p:spPr>
        <p:txBody>
          <a:bodyPr wrap="square">
            <a:spAutoFit/>
          </a:bodyPr>
          <a:lstStyle/>
          <a:p>
            <a:r>
              <a:rPr lang="en-US" sz="7200" b="1" dirty="0" smtClean="0">
                <a:latin typeface="Brush Script MT" panose="03060802040406070304" pitchFamily="66" charset="0"/>
              </a:rPr>
              <a:t>Notebooks</a:t>
            </a:r>
            <a:endParaRPr lang="en-US" sz="7200" dirty="0">
              <a:latin typeface="Brush Script MT" panose="03060802040406070304" pitchFamily="66" charset="0"/>
            </a:endParaRPr>
          </a:p>
        </p:txBody>
      </p:sp>
      <p:graphicFrame>
        <p:nvGraphicFramePr>
          <p:cNvPr id="6" name="Table 5"/>
          <p:cNvGraphicFramePr>
            <a:graphicFrameLocks noGrp="1"/>
          </p:cNvGraphicFramePr>
          <p:nvPr/>
        </p:nvGraphicFramePr>
        <p:xfrm>
          <a:off x="700387" y="6313251"/>
          <a:ext cx="5651774" cy="1402080"/>
        </p:xfrm>
        <a:graphic>
          <a:graphicData uri="http://schemas.openxmlformats.org/drawingml/2006/table">
            <a:tbl>
              <a:tblPr/>
              <a:tblGrid>
                <a:gridCol w="2825887"/>
                <a:gridCol w="2825887"/>
              </a:tblGrid>
              <a:tr h="260960">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English</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2 Notebooks (Four lines)</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60960">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Hindi</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2 Notebooks (Five lines)</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60960">
                <a:tc>
                  <a:txBody>
                    <a:bodyPr/>
                    <a:lstStyle/>
                    <a:p>
                      <a:pPr marL="0" marR="0">
                        <a:lnSpc>
                          <a:spcPct val="115000"/>
                        </a:lnSpc>
                        <a:spcBef>
                          <a:spcPts val="0"/>
                        </a:spcBef>
                        <a:spcAft>
                          <a:spcPts val="0"/>
                        </a:spcAft>
                      </a:pPr>
                      <a:r>
                        <a:rPr lang="en-US" sz="1600" b="1" dirty="0" err="1">
                          <a:latin typeface="Times New Roman" panose="02020603050405020304"/>
                          <a:ea typeface="Calibri" panose="020F0502020204030204"/>
                          <a:cs typeface="Times New Roman" panose="02020603050405020304"/>
                        </a:rPr>
                        <a:t>Maths</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2 Notebooks (C.W + H.W.)</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60960">
                <a:tc>
                  <a:txBody>
                    <a:bodyPr/>
                    <a:lstStyle/>
                    <a:p>
                      <a:pPr marL="0" marR="0">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E.V.S.</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1 Notebooks (Four lines)</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60960">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G.K.</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2 Notebooks (Four lines)</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bl>
          </a:graphicData>
        </a:graphic>
      </p:graphicFrame>
      <p:pic>
        <p:nvPicPr>
          <p:cNvPr id="7" name="Picture 68" descr="Free Vectors | Do your best"/>
          <p:cNvPicPr>
            <a:picLocks noChangeAspect="1" noChangeArrowheads="1"/>
          </p:cNvPicPr>
          <p:nvPr/>
        </p:nvPicPr>
        <p:blipFill>
          <a:blip r:embed="rId3"/>
          <a:srcRect/>
          <a:stretch>
            <a:fillRect/>
          </a:stretch>
        </p:blipFill>
        <p:spPr bwMode="auto">
          <a:xfrm>
            <a:off x="749031" y="7775303"/>
            <a:ext cx="3404680" cy="1699437"/>
          </a:xfrm>
          <a:prstGeom prst="rect">
            <a:avLst/>
          </a:prstGeom>
          <a:noFill/>
        </p:spPr>
      </p:pic>
      <p:pic>
        <p:nvPicPr>
          <p:cNvPr id="8" name="Picture 66" descr="Back to School- Part 9 (technology rocks. seriously.) | Inspirational quotes  for kids, Inspirational school quotes, School quotes"/>
          <p:cNvPicPr>
            <a:picLocks noChangeAspect="1" noChangeArrowheads="1"/>
          </p:cNvPicPr>
          <p:nvPr/>
        </p:nvPicPr>
        <p:blipFill>
          <a:blip r:embed="rId4"/>
          <a:srcRect b="62869"/>
          <a:stretch>
            <a:fillRect/>
          </a:stretch>
        </p:blipFill>
        <p:spPr bwMode="auto">
          <a:xfrm>
            <a:off x="4221804" y="7752945"/>
            <a:ext cx="2295729" cy="982492"/>
          </a:xfrm>
          <a:prstGeom prst="rect">
            <a:avLst/>
          </a:prstGeom>
          <a:noFill/>
        </p:spPr>
      </p:pic>
      <p:pic>
        <p:nvPicPr>
          <p:cNvPr id="9" name="Picture 66" descr="Back to School- Part 9 (technology rocks. seriously.) | Inspirational quotes  for kids, Inspirational school quotes, School quotes"/>
          <p:cNvPicPr>
            <a:picLocks noChangeAspect="1" noChangeArrowheads="1"/>
          </p:cNvPicPr>
          <p:nvPr/>
        </p:nvPicPr>
        <p:blipFill>
          <a:blip r:embed="rId4"/>
          <a:srcRect t="47464" b="18482"/>
          <a:stretch>
            <a:fillRect/>
          </a:stretch>
        </p:blipFill>
        <p:spPr bwMode="auto">
          <a:xfrm>
            <a:off x="4260715" y="8745166"/>
            <a:ext cx="2245595" cy="719847"/>
          </a:xfrm>
          <a:prstGeom prst="rect">
            <a:avLst/>
          </a:prstGeom>
          <a:noFill/>
        </p:spPr>
      </p:pic>
      <p:sp>
        <p:nvSpPr>
          <p:cNvPr id="10" name="Rectangle 9"/>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356042" y="9536668"/>
            <a:ext cx="418290" cy="369332"/>
          </a:xfrm>
          <a:prstGeom prst="rect">
            <a:avLst/>
          </a:prstGeom>
          <a:noFill/>
        </p:spPr>
        <p:txBody>
          <a:bodyPr wrap="square" rtlCol="0">
            <a:spAutoFit/>
          </a:bodyPr>
          <a:lstStyle/>
          <a:p>
            <a:r>
              <a:rPr lang="en-US" dirty="0" smtClean="0"/>
              <a:t>17</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46" name="TextBox 5"/>
          <p:cNvSpPr txBox="1"/>
          <p:nvPr/>
        </p:nvSpPr>
        <p:spPr>
          <a:xfrm>
            <a:off x="3325086" y="9545780"/>
            <a:ext cx="418704" cy="369332"/>
          </a:xfrm>
          <a:prstGeom prst="rect">
            <a:avLst/>
          </a:prstGeom>
          <a:noFill/>
        </p:spPr>
        <p:txBody>
          <a:bodyPr wrap="none" rtlCol="0">
            <a:spAutoFit/>
          </a:bodyPr>
          <a:lstStyle/>
          <a:p>
            <a:r>
              <a:rPr lang="en-US" dirty="0" smtClean="0"/>
              <a:t>18</a:t>
            </a:r>
            <a:endParaRPr lang="en-US" dirty="0"/>
          </a:p>
        </p:txBody>
      </p:sp>
      <p:pic>
        <p:nvPicPr>
          <p:cNvPr id="3" name="Picture 2"/>
          <p:cNvPicPr>
            <a:picLocks noChangeAspect="1"/>
          </p:cNvPicPr>
          <p:nvPr/>
        </p:nvPicPr>
        <p:blipFill>
          <a:blip r:embed="rId1"/>
          <a:stretch>
            <a:fillRect/>
          </a:stretch>
        </p:blipFill>
        <p:spPr>
          <a:xfrm>
            <a:off x="458470" y="534035"/>
            <a:ext cx="5953760" cy="8315960"/>
          </a:xfrm>
          <a:prstGeom prst="rect">
            <a:avLst/>
          </a:prstGeom>
          <a:ln w="28575" cmpd="sng">
            <a:solidFill>
              <a:schemeClr val="accent1">
                <a:shade val="50000"/>
              </a:schemeClr>
            </a:solidFill>
            <a:prstDash val="soli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46" name="TextBox 5"/>
          <p:cNvSpPr txBox="1"/>
          <p:nvPr/>
        </p:nvSpPr>
        <p:spPr>
          <a:xfrm>
            <a:off x="3325086" y="9545780"/>
            <a:ext cx="418704" cy="369332"/>
          </a:xfrm>
          <a:prstGeom prst="rect">
            <a:avLst/>
          </a:prstGeom>
          <a:noFill/>
        </p:spPr>
        <p:txBody>
          <a:bodyPr wrap="none" rtlCol="0">
            <a:spAutoFit/>
          </a:bodyPr>
          <a:lstStyle/>
          <a:p>
            <a:r>
              <a:rPr lang="en-US" dirty="0" smtClean="0"/>
              <a:t>19</a:t>
            </a:r>
            <a:endParaRPr lang="en-US" dirty="0"/>
          </a:p>
        </p:txBody>
      </p:sp>
      <p:sp>
        <p:nvSpPr>
          <p:cNvPr id="5122" name="AutoShape 2" descr="Best Nature Conservation Day Illustration download in PNG &amp; Vector forma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en-US"/>
          </a:p>
        </p:txBody>
      </p:sp>
      <p:sp>
        <p:nvSpPr>
          <p:cNvPr id="5124" name="AutoShape 4" descr="Best Nature Conservation Day Illustration download in PNG &amp; Vector forma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en-US"/>
          </a:p>
        </p:txBody>
      </p:sp>
      <p:sp>
        <p:nvSpPr>
          <p:cNvPr id="5126" name="AutoShape 6" descr="C:\Users\Heritage 2\Documents\7000673.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en-US"/>
          </a:p>
        </p:txBody>
      </p:sp>
      <p:pic>
        <p:nvPicPr>
          <p:cNvPr id="10" name="Picture 18" descr="Best Nature Conservation Illustration download in PNG &amp; Vector format"/>
          <p:cNvPicPr>
            <a:picLocks noChangeAspect="1" noChangeArrowheads="1"/>
          </p:cNvPicPr>
          <p:nvPr/>
        </p:nvPicPr>
        <p:blipFill>
          <a:blip r:embed="rId1"/>
          <a:srcRect/>
          <a:stretch>
            <a:fillRect/>
          </a:stretch>
        </p:blipFill>
        <p:spPr bwMode="auto">
          <a:xfrm>
            <a:off x="2085975" y="7686675"/>
            <a:ext cx="2346960" cy="1725930"/>
          </a:xfrm>
          <a:prstGeom prst="rect">
            <a:avLst/>
          </a:prstGeom>
          <a:noFill/>
        </p:spPr>
      </p:pic>
      <p:pic>
        <p:nvPicPr>
          <p:cNvPr id="4" name="Picture 3"/>
          <p:cNvPicPr>
            <a:picLocks noChangeAspect="1"/>
          </p:cNvPicPr>
          <p:nvPr/>
        </p:nvPicPr>
        <p:blipFill>
          <a:blip r:embed="rId2"/>
          <a:stretch>
            <a:fillRect/>
          </a:stretch>
        </p:blipFill>
        <p:spPr>
          <a:xfrm>
            <a:off x="460375" y="485775"/>
            <a:ext cx="5939155" cy="729107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46" name="TextBox 5"/>
          <p:cNvSpPr txBox="1"/>
          <p:nvPr/>
        </p:nvSpPr>
        <p:spPr>
          <a:xfrm>
            <a:off x="3325086" y="9545780"/>
            <a:ext cx="418704" cy="369332"/>
          </a:xfrm>
          <a:prstGeom prst="rect">
            <a:avLst/>
          </a:prstGeom>
          <a:noFill/>
        </p:spPr>
        <p:txBody>
          <a:bodyPr wrap="none" rtlCol="0">
            <a:spAutoFit/>
          </a:bodyPr>
          <a:lstStyle/>
          <a:p>
            <a:r>
              <a:rPr lang="en-US" dirty="0" smtClean="0"/>
              <a:t>20</a:t>
            </a:r>
            <a:endParaRPr lang="en-US" dirty="0"/>
          </a:p>
        </p:txBody>
      </p:sp>
      <p:graphicFrame>
        <p:nvGraphicFramePr>
          <p:cNvPr id="2" name="Table 1"/>
          <p:cNvGraphicFramePr>
            <a:graphicFrameLocks noGrp="1"/>
          </p:cNvGraphicFramePr>
          <p:nvPr/>
        </p:nvGraphicFramePr>
        <p:xfrm>
          <a:off x="441436" y="538567"/>
          <a:ext cx="6008001" cy="8260641"/>
        </p:xfrm>
        <a:graphic>
          <a:graphicData uri="http://schemas.openxmlformats.org/drawingml/2006/table">
            <a:tbl>
              <a:tblPr firstRow="1" firstCol="1" bandRow="1">
                <a:tableStyleId>{21E4AEA4-8DFA-4A89-87EB-49C32662AFE0}</a:tableStyleId>
              </a:tblPr>
              <a:tblGrid>
                <a:gridCol w="1565323"/>
                <a:gridCol w="2229652"/>
                <a:gridCol w="2213026"/>
              </a:tblGrid>
              <a:tr h="305606">
                <a:tc gridSpan="3">
                  <a:txBody>
                    <a:bodyPr/>
                    <a:lstStyle/>
                    <a:p>
                      <a:pPr marL="0" marR="0" indent="0" algn="ctr" defTabSz="685800" rtl="0" eaLnBrk="1" fontAlgn="auto" latinLnBrk="0" hangingPunct="1">
                        <a:lnSpc>
                          <a:spcPct val="107000"/>
                        </a:lnSpc>
                        <a:spcBef>
                          <a:spcPts val="0"/>
                        </a:spcBef>
                        <a:spcAft>
                          <a:spcPts val="0"/>
                        </a:spcAft>
                        <a:buClrTx/>
                        <a:buSzTx/>
                        <a:buFontTx/>
                        <a:buNone/>
                        <a:defRPr/>
                      </a:pPr>
                      <a:r>
                        <a:rPr lang="en-US" sz="1400" b="1" u="none" strike="noStrike" dirty="0">
                          <a:solidFill>
                            <a:schemeClr val="tx1"/>
                          </a:solidFill>
                          <a:effectLst/>
                          <a:latin typeface="Times New Roman" panose="02020603050405020304" pitchFamily="18" charset="0"/>
                          <a:cs typeface="Times New Roman" panose="02020603050405020304" pitchFamily="18" charset="0"/>
                        </a:rPr>
                        <a:t>ACADEMIC CALENDAR OF THE SCHOOL</a:t>
                      </a:r>
                      <a:endParaRPr lang="en-US"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hMerge="1">
                  <a:tcPr/>
                </a:tc>
                <a:tc hMerge="1">
                  <a:tcPr/>
                </a:tc>
              </a:tr>
              <a:tr h="297013">
                <a:tc gridSpan="3">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CO SCHOLASTIC ACTIVITIES (Classes : </a:t>
                      </a:r>
                      <a:r>
                        <a:rPr lang="en-US" sz="1400" dirty="0" smtClean="0">
                          <a:solidFill>
                            <a:schemeClr val="tx1"/>
                          </a:solidFill>
                          <a:effectLst/>
                          <a:latin typeface="Times New Roman" panose="02020603050405020304" pitchFamily="18" charset="0"/>
                          <a:cs typeface="Times New Roman" panose="02020603050405020304" pitchFamily="18" charset="0"/>
                        </a:rPr>
                        <a:t>I </a:t>
                      </a:r>
                      <a:r>
                        <a:rPr lang="en-US" sz="1400" dirty="0">
                          <a:solidFill>
                            <a:schemeClr val="tx1"/>
                          </a:solidFill>
                          <a:effectLst/>
                          <a:latin typeface="Times New Roman" panose="02020603050405020304" pitchFamily="18" charset="0"/>
                          <a:cs typeface="Times New Roman" panose="02020603050405020304" pitchFamily="18" charset="0"/>
                        </a:rPr>
                        <a:t>- </a:t>
                      </a:r>
                      <a:r>
                        <a:rPr lang="en-US" sz="1400" dirty="0" smtClean="0">
                          <a:solidFill>
                            <a:schemeClr val="tx1"/>
                          </a:solidFill>
                          <a:effectLst/>
                          <a:latin typeface="Times New Roman" panose="02020603050405020304" pitchFamily="18" charset="0"/>
                          <a:cs typeface="Times New Roman" panose="02020603050405020304" pitchFamily="18" charset="0"/>
                        </a:rPr>
                        <a:t>II </a:t>
                      </a:r>
                      <a:r>
                        <a:rPr lang="en-US" sz="1400" dirty="0">
                          <a:solidFill>
                            <a:schemeClr val="tx1"/>
                          </a:solidFill>
                          <a:effectLst/>
                          <a:latin typeface="Times New Roman" panose="02020603050405020304" pitchFamily="18" charset="0"/>
                          <a:cs typeface="Times New Roman" panose="02020603050405020304" pitchFamily="18" charset="0"/>
                        </a:rPr>
                        <a:t>)</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hMerge="1">
                  <a:tcPr/>
                </a:tc>
                <a:tc hMerge="1">
                  <a:tcPr/>
                </a:tc>
              </a:tr>
              <a:tr h="485435">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Month/ Class</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algn="ctr">
                        <a:lnSpc>
                          <a:spcPct val="107000"/>
                        </a:lnSpc>
                        <a:spcBef>
                          <a:spcPts val="0"/>
                        </a:spcBef>
                        <a:spcAft>
                          <a:spcPts val="0"/>
                        </a:spcAft>
                      </a:pPr>
                      <a:r>
                        <a:rPr lang="en-US" sz="1400" b="1" dirty="0" smtClean="0">
                          <a:solidFill>
                            <a:schemeClr val="tx1"/>
                          </a:solidFill>
                          <a:effectLst/>
                          <a:latin typeface="Times New Roman" panose="02020603050405020304" pitchFamily="18" charset="0"/>
                          <a:cs typeface="Times New Roman" panose="02020603050405020304" pitchFamily="18" charset="0"/>
                        </a:rPr>
                        <a:t>I</a:t>
                      </a:r>
                      <a:endParaRPr lang="en-US"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b="1" dirty="0" smtClean="0">
                          <a:solidFill>
                            <a:schemeClr val="tx1"/>
                          </a:solidFill>
                          <a:effectLst/>
                          <a:latin typeface="Times New Roman" panose="02020603050405020304" pitchFamily="18" charset="0"/>
                          <a:cs typeface="Times New Roman" panose="02020603050405020304" pitchFamily="18" charset="0"/>
                        </a:rPr>
                        <a:t>II</a:t>
                      </a:r>
                      <a:endParaRPr lang="en-US"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19815">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April</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Plantation Drive</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Nature Walk</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19815">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May</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Mother’s  Day </a:t>
                      </a:r>
                      <a:r>
                        <a:rPr lang="en-US" sz="1400" dirty="0" smtClean="0">
                          <a:effectLst/>
                          <a:latin typeface="Times New Roman" panose="02020603050405020304" pitchFamily="18" charset="0"/>
                          <a:cs typeface="Times New Roman" panose="02020603050405020304" pitchFamily="18" charset="0"/>
                        </a:rPr>
                        <a:t>Crown</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endParaRPr lang="en-US" sz="1400" dirty="0">
                        <a:effectLst/>
                        <a:latin typeface="Times New Roman" panose="02020603050405020304" pitchFamily="18"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Mother’s  Day Crown</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endParaRPr lang="en-US" sz="1400" dirty="0">
                        <a:effectLst/>
                        <a:latin typeface="Times New Roman" panose="02020603050405020304" pitchFamily="18"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48548">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July</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Health Awareness</a:t>
                      </a:r>
                      <a:endParaRPr lang="en-US" sz="1400" dirty="0" smtClean="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Its Show Time- Ad Enactment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18838">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August</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Independence Day</a:t>
                      </a: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Veer</a:t>
                      </a:r>
                      <a:r>
                        <a:rPr lang="en-US" sz="1400" baseline="0" dirty="0" smtClean="0">
                          <a:effectLst/>
                          <a:latin typeface="Times New Roman" panose="02020603050405020304" pitchFamily="18" charset="0"/>
                          <a:cs typeface="Times New Roman" panose="02020603050405020304" pitchFamily="18" charset="0"/>
                        </a:rPr>
                        <a:t> </a:t>
                      </a:r>
                      <a:r>
                        <a:rPr lang="en-US" sz="1400" baseline="0" dirty="0" err="1" smtClean="0">
                          <a:effectLst/>
                          <a:latin typeface="Times New Roman" panose="02020603050405020304" pitchFamily="18" charset="0"/>
                          <a:cs typeface="Times New Roman" panose="02020603050405020304" pitchFamily="18" charset="0"/>
                        </a:rPr>
                        <a:t>Gatha</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Independence Day</a:t>
                      </a:r>
                      <a:endParaRPr lang="en-US" sz="1400" dirty="0" smtClean="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sz="1400" dirty="0" smtClean="0">
                          <a:effectLst/>
                          <a:latin typeface="Times New Roman" panose="02020603050405020304" pitchFamily="18" charset="0"/>
                          <a:cs typeface="Times New Roman" panose="02020603050405020304" pitchFamily="18" charset="0"/>
                        </a:rPr>
                        <a:t>Veer</a:t>
                      </a:r>
                      <a:r>
                        <a:rPr lang="en-US" sz="1400" baseline="0" dirty="0" smtClean="0">
                          <a:effectLst/>
                          <a:latin typeface="Times New Roman" panose="02020603050405020304" pitchFamily="18" charset="0"/>
                          <a:cs typeface="Times New Roman" panose="02020603050405020304" pitchFamily="18" charset="0"/>
                        </a:rPr>
                        <a:t> </a:t>
                      </a:r>
                      <a:r>
                        <a:rPr lang="en-US" sz="1400" baseline="0" dirty="0" err="1" smtClean="0">
                          <a:effectLst/>
                          <a:latin typeface="Times New Roman" panose="02020603050405020304" pitchFamily="18" charset="0"/>
                          <a:cs typeface="Times New Roman" panose="02020603050405020304" pitchFamily="18" charset="0"/>
                        </a:rPr>
                        <a:t>Gatha</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55551">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September</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algn="ctr">
                        <a:lnSpc>
                          <a:spcPct val="107000"/>
                        </a:lnSpc>
                        <a:spcBef>
                          <a:spcPts val="0"/>
                        </a:spcBef>
                        <a:spcAft>
                          <a:spcPts val="0"/>
                        </a:spcAft>
                      </a:pPr>
                      <a:r>
                        <a:rPr lang="en-US" sz="1400" dirty="0" smtClean="0">
                          <a:effectLst/>
                          <a:latin typeface="Times New Roman" panose="02020603050405020304" pitchFamily="18" charset="0"/>
                          <a:cs typeface="Times New Roman" panose="02020603050405020304" pitchFamily="18" charset="0"/>
                        </a:rPr>
                        <a:t> Hindi </a:t>
                      </a:r>
                      <a:r>
                        <a:rPr lang="en-US" sz="1400" dirty="0" err="1" smtClean="0">
                          <a:effectLst/>
                          <a:latin typeface="Times New Roman" panose="02020603050405020304" pitchFamily="18" charset="0"/>
                          <a:cs typeface="Times New Roman" panose="02020603050405020304" pitchFamily="18" charset="0"/>
                        </a:rPr>
                        <a:t>Diwas</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Celebrating Indian Litreature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18838">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October</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r>
                        <a:rPr lang="en-US" sz="1400" dirty="0" err="1" smtClean="0">
                          <a:effectLst/>
                          <a:latin typeface="Times New Roman" panose="02020603050405020304" pitchFamily="18" charset="0"/>
                          <a:cs typeface="Times New Roman" panose="02020603050405020304" pitchFamily="18" charset="0"/>
                        </a:rPr>
                        <a:t>Udaan</a:t>
                      </a:r>
                      <a:r>
                        <a:rPr lang="en-US" sz="1400" dirty="0" smtClean="0">
                          <a:effectLst/>
                          <a:latin typeface="Times New Roman" panose="02020603050405020304" pitchFamily="18" charset="0"/>
                          <a:cs typeface="Times New Roman" panose="02020603050405020304" pitchFamily="18" charset="0"/>
                        </a:rPr>
                        <a:t> – The Annual Fest</a:t>
                      </a: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Cleanliness Drive</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err="1" smtClean="0">
                          <a:effectLst/>
                          <a:latin typeface="Times New Roman" panose="02020603050405020304" pitchFamily="18" charset="0"/>
                          <a:cs typeface="Times New Roman" panose="02020603050405020304" pitchFamily="18" charset="0"/>
                        </a:rPr>
                        <a:t>Udaan</a:t>
                      </a:r>
                      <a:r>
                        <a:rPr lang="en-US" sz="1400" dirty="0" smtClean="0">
                          <a:effectLst/>
                          <a:latin typeface="Times New Roman" panose="02020603050405020304" pitchFamily="18" charset="0"/>
                          <a:cs typeface="Times New Roman" panose="02020603050405020304" pitchFamily="18" charset="0"/>
                        </a:rPr>
                        <a:t> – The Annual Fest</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Cleanliness Drive</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46502">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November</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algn="ctr">
                        <a:lnSpc>
                          <a:spcPct val="107000"/>
                        </a:lnSpc>
                        <a:spcBef>
                          <a:spcPts val="0"/>
                        </a:spcBef>
                        <a:spcAft>
                          <a:spcPts val="0"/>
                        </a:spcAft>
                      </a:pPr>
                      <a:r>
                        <a:rPr lang="en-US" sz="1400" dirty="0" smtClean="0">
                          <a:effectLst/>
                          <a:latin typeface="Times New Roman" panose="02020603050405020304" pitchFamily="18" charset="0"/>
                          <a:cs typeface="Times New Roman" panose="02020603050405020304" pitchFamily="18" charset="0"/>
                        </a:rPr>
                        <a:t>Annual Sports Day (JW)                                                                          </a:t>
                      </a:r>
                      <a:endParaRPr lang="en-US" sz="1400" dirty="0" smtClean="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sz="1400" dirty="0" smtClean="0">
                          <a:effectLst/>
                          <a:latin typeface="Times New Roman" panose="02020603050405020304" pitchFamily="18" charset="0"/>
                          <a:cs typeface="Times New Roman" panose="02020603050405020304" pitchFamily="18" charset="0"/>
                        </a:rPr>
                        <a:t>  </a:t>
                      </a:r>
                      <a:r>
                        <a:rPr lang="en-US" sz="1400" dirty="0" err="1" smtClean="0">
                          <a:effectLst/>
                          <a:latin typeface="Times New Roman" panose="02020603050405020304" pitchFamily="18" charset="0"/>
                          <a:cs typeface="Times New Roman" panose="02020603050405020304" pitchFamily="18" charset="0"/>
                        </a:rPr>
                        <a:t>Diwali</a:t>
                      </a:r>
                      <a:r>
                        <a:rPr lang="en-US" sz="1400" dirty="0" smtClean="0">
                          <a:effectLst/>
                          <a:latin typeface="Times New Roman" panose="02020603050405020304" pitchFamily="18" charset="0"/>
                          <a:cs typeface="Times New Roman" panose="02020603050405020304" pitchFamily="18" charset="0"/>
                        </a:rPr>
                        <a:t> Celebration</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smtClean="0">
                          <a:effectLst/>
                          <a:latin typeface="Times New Roman" panose="02020603050405020304" pitchFamily="18" charset="0"/>
                          <a:cs typeface="Times New Roman" panose="02020603050405020304" pitchFamily="18" charset="0"/>
                        </a:rPr>
                        <a:t>Annual Sports Day (JW)                                                                          </a:t>
                      </a:r>
                      <a:endParaRPr lang="en-US" sz="1400" dirty="0" smtClean="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sz="1400" dirty="0" smtClean="0">
                          <a:effectLst/>
                          <a:latin typeface="Times New Roman" panose="02020603050405020304" pitchFamily="18" charset="0"/>
                          <a:cs typeface="Times New Roman" panose="02020603050405020304" pitchFamily="18" charset="0"/>
                        </a:rPr>
                        <a:t>  </a:t>
                      </a:r>
                      <a:r>
                        <a:rPr lang="en-US" sz="1400" dirty="0" err="1" smtClean="0">
                          <a:effectLst/>
                          <a:latin typeface="Times New Roman" panose="02020603050405020304" pitchFamily="18" charset="0"/>
                          <a:cs typeface="Times New Roman" panose="02020603050405020304" pitchFamily="18" charset="0"/>
                        </a:rPr>
                        <a:t>Diwali</a:t>
                      </a:r>
                      <a:r>
                        <a:rPr lang="en-US" sz="1400" dirty="0" smtClean="0">
                          <a:effectLst/>
                          <a:latin typeface="Times New Roman" panose="02020603050405020304" pitchFamily="18" charset="0"/>
                          <a:cs typeface="Times New Roman" panose="02020603050405020304" pitchFamily="18" charset="0"/>
                        </a:rPr>
                        <a:t> Celebration</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400" dirty="0" smtClean="0">
                        <a:effectLst/>
                        <a:latin typeface="Times New Roman" panose="02020603050405020304" pitchFamily="18" charset="0"/>
                        <a:cs typeface="Times New Roman" panose="02020603050405020304" pitchFamily="18" charset="0"/>
                      </a:endParaRPr>
                    </a:p>
                  </a:txBody>
                  <a:tcPr marL="60096" marR="600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89129">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December</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Safety Week</a:t>
                      </a:r>
                      <a:r>
                        <a:rPr lang="en-US" sz="1400" dirty="0" smtClean="0">
                          <a:effectLst/>
                          <a:latin typeface="Times New Roman" panose="02020603050405020304" pitchFamily="18" charset="0"/>
                          <a:cs typeface="Times New Roman" panose="02020603050405020304" pitchFamily="18" charset="0"/>
                        </a:rPr>
                        <a:t> </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Christmas Celebration                           </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Safety Week</a:t>
                      </a:r>
                      <a:endParaRPr lang="en-US" sz="1400" dirty="0" smtClean="0">
                        <a:effectLst/>
                        <a:latin typeface="Times New Roman" panose="02020603050405020304" pitchFamily="18" charset="0"/>
                        <a:cs typeface="Times New Roman" panose="02020603050405020304" pitchFamily="18" charset="0"/>
                      </a:endParaRPr>
                    </a:p>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cs typeface="Times New Roman" panose="02020603050405020304" pitchFamily="18" charset="0"/>
                        </a:rPr>
                        <a:t>Christmas Celebration</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55551">
                <a:tc>
                  <a:txBody>
                    <a:bodyPr/>
                    <a:lstStyle/>
                    <a:p>
                      <a:pPr marL="0" marR="0" algn="ctr">
                        <a:lnSpc>
                          <a:spcPct val="107000"/>
                        </a:lnSpc>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January</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156" marR="5115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tile tx="0" ty="0" sx="100000" sy="100000" flip="none" algn="tl"/>
                    </a:blip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Unity</a:t>
                      </a:r>
                      <a:r>
                        <a:rPr lang="en-US" sz="1400" baseline="0" dirty="0" smtClean="0">
                          <a:effectLst/>
                          <a:latin typeface="Times New Roman" panose="02020603050405020304" pitchFamily="18" charset="0"/>
                          <a:ea typeface="Calibri" panose="020F0502020204030204" pitchFamily="34" charset="0"/>
                          <a:cs typeface="Times New Roman" panose="02020603050405020304" pitchFamily="18" charset="0"/>
                        </a:rPr>
                        <a:t> in Diversity</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685800" rtl="0" eaLnBrk="1" fontAlgn="auto" latinLnBrk="0" hangingPunct="1">
                        <a:lnSpc>
                          <a:spcPct val="107000"/>
                        </a:lnSpc>
                        <a:spcBef>
                          <a:spcPts val="0"/>
                        </a:spcBef>
                        <a:spcAft>
                          <a:spcPts val="0"/>
                        </a:spcAft>
                        <a:buClrTx/>
                        <a:buSzTx/>
                        <a:buFontTx/>
                        <a:buNone/>
                        <a:defRPr/>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Unity</a:t>
                      </a:r>
                      <a:r>
                        <a:rPr lang="en-US" sz="1400" baseline="0" dirty="0" smtClean="0">
                          <a:effectLst/>
                          <a:latin typeface="Times New Roman" panose="02020603050405020304" pitchFamily="18" charset="0"/>
                          <a:ea typeface="Calibri" panose="020F0502020204030204" pitchFamily="34" charset="0"/>
                          <a:cs typeface="Times New Roman" panose="02020603050405020304" pitchFamily="18" charset="0"/>
                        </a:rPr>
                        <a:t> in Diversity</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60096" marR="600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3"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0" y="0"/>
            <a:ext cx="6847674" cy="9906000"/>
          </a:xfrm>
          <a:prstGeom prst="rect">
            <a:avLst/>
          </a:prstGeom>
          <a:noFill/>
        </p:spPr>
      </p:pic>
      <p:sp>
        <p:nvSpPr>
          <p:cNvPr id="104864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46" name="TextBox 5"/>
          <p:cNvSpPr txBox="1"/>
          <p:nvPr/>
        </p:nvSpPr>
        <p:spPr>
          <a:xfrm>
            <a:off x="3325086" y="9545780"/>
            <a:ext cx="418704" cy="369332"/>
          </a:xfrm>
          <a:prstGeom prst="rect">
            <a:avLst/>
          </a:prstGeom>
          <a:noFill/>
        </p:spPr>
        <p:txBody>
          <a:bodyPr wrap="none" rtlCol="0">
            <a:spAutoFit/>
          </a:bodyPr>
          <a:lstStyle/>
          <a:p>
            <a:r>
              <a:rPr lang="en-US" dirty="0" smtClean="0"/>
              <a:t>21</a:t>
            </a:r>
            <a:endParaRPr lang="en-US" dirty="0"/>
          </a:p>
        </p:txBody>
      </p:sp>
      <p:pic>
        <p:nvPicPr>
          <p:cNvPr id="2" name="Picture 1"/>
          <p:cNvPicPr>
            <a:picLocks noChangeAspect="1"/>
          </p:cNvPicPr>
          <p:nvPr/>
        </p:nvPicPr>
        <p:blipFill>
          <a:blip r:embed="rId2"/>
          <a:stretch>
            <a:fillRect/>
          </a:stretch>
        </p:blipFill>
        <p:spPr>
          <a:xfrm>
            <a:off x="3119120" y="4824095"/>
            <a:ext cx="619125" cy="257175"/>
          </a:xfrm>
          <a:prstGeom prst="rect">
            <a:avLst/>
          </a:prstGeom>
        </p:spPr>
      </p:pic>
      <p:pic>
        <p:nvPicPr>
          <p:cNvPr id="5" name="Picture 4"/>
          <p:cNvPicPr>
            <a:picLocks noChangeAspect="1"/>
          </p:cNvPicPr>
          <p:nvPr/>
        </p:nvPicPr>
        <p:blipFill>
          <a:blip r:embed="rId3"/>
          <a:srcRect t="3338"/>
          <a:stretch>
            <a:fillRect/>
          </a:stretch>
        </p:blipFill>
        <p:spPr>
          <a:xfrm>
            <a:off x="537210" y="600710"/>
            <a:ext cx="5850890" cy="849566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8"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0" y="0"/>
            <a:ext cx="6847674" cy="9906000"/>
          </a:xfrm>
          <a:prstGeom prst="rect">
            <a:avLst/>
          </a:prstGeom>
          <a:solidFill>
            <a:schemeClr val="bg1"/>
          </a:solidFill>
        </p:spPr>
      </p:pic>
      <p:sp>
        <p:nvSpPr>
          <p:cNvPr id="104865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3"/>
          <p:cNvSpPr txBox="1"/>
          <p:nvPr/>
        </p:nvSpPr>
        <p:spPr>
          <a:xfrm>
            <a:off x="596900" y="525145"/>
            <a:ext cx="5654040" cy="4924425"/>
          </a:xfrm>
          <a:prstGeom prst="rect">
            <a:avLst/>
          </a:prstGeom>
          <a:solidFill>
            <a:schemeClr val="bg1"/>
          </a:solidFill>
        </p:spPr>
        <p:txBody>
          <a:bodyPr wrap="square" rtlCol="0">
            <a:noAutofit/>
          </a:bodyPr>
          <a:lstStyle/>
          <a:p>
            <a:pPr algn="ctr"/>
            <a:r>
              <a:rPr lang="en-US" altLang="en-US" sz="3200" b="1" dirty="0">
                <a:latin typeface="Lucida Calligraphy" panose="03010101010101010101" pitchFamily="66" charset="0"/>
                <a:sym typeface="+mn-ea"/>
              </a:rPr>
              <a:t>"Education embraces the uniqueness of every child, nurturing their strengths, passions, and dreams. It shapes not just their minds but also their hearts, inspiring a lifelong love for learning and a meaningful purpose in life."</a:t>
            </a:r>
            <a:endParaRPr lang="en-US" altLang="en-US" sz="3200" b="1" dirty="0">
              <a:latin typeface="Lucida Calligraphy" panose="03010101010101010101" pitchFamily="66" charset="0"/>
            </a:endParaRPr>
          </a:p>
          <a:p>
            <a:pPr algn="ctr"/>
            <a:endParaRPr lang="en-US" sz="3200" b="1" dirty="0">
              <a:latin typeface="Lucida Calligraphy" panose="03010101010101010101" pitchFamily="66" charset="0"/>
            </a:endParaRPr>
          </a:p>
        </p:txBody>
      </p:sp>
      <p:pic>
        <p:nvPicPr>
          <p:cNvPr id="2" name="Picture 1"/>
          <p:cNvPicPr/>
          <p:nvPr/>
        </p:nvPicPr>
        <p:blipFill>
          <a:blip r:embed="rId2"/>
          <a:stretch>
            <a:fillRect/>
          </a:stretch>
        </p:blipFill>
        <p:spPr>
          <a:xfrm>
            <a:off x="597535" y="5449570"/>
            <a:ext cx="5653405" cy="37941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TABLE_ENDDRAG_ORIGIN_RECT" val="467*623"/>
  <p:tag name="TABLE_ENDDRAG_RECT" val="36*95*467*623"/>
</p:tagLst>
</file>

<file path=ppt/tags/tag2.xml><?xml version="1.0" encoding="utf-8"?>
<p:tagLst xmlns:p="http://schemas.openxmlformats.org/presentationml/2006/main">
  <p:tag name="TABLE_ENDDRAG_ORIGIN_RECT" val="485*624"/>
  <p:tag name="TABLE_ENDDRAG_RECT" val="28*85*485*624"/>
</p:tagLst>
</file>

<file path=ppt/tags/tag3.xml><?xml version="1.0" encoding="utf-8"?>
<p:tagLst xmlns:p="http://schemas.openxmlformats.org/presentationml/2006/main">
  <p:tag name="TABLE_ENDDRAG_ORIGIN_RECT" val="481*693"/>
  <p:tag name="TABLE_ENDDRAG_RECT" val="30*23*481*693"/>
</p:tagLst>
</file>

<file path=ppt/tags/tag4.xml><?xml version="1.0" encoding="utf-8"?>
<p:tagLst xmlns:p="http://schemas.openxmlformats.org/presentationml/2006/main">
  <p:tag name="TABLE_ENDDRAG_ORIGIN_RECT" val="471*439"/>
  <p:tag name="TABLE_ENDDRAG_RECT" val="30*35*471*439"/>
</p:tagLst>
</file>

<file path=ppt/tags/tag5.xml><?xml version="1.0" encoding="utf-8"?>
<p:tagLst xmlns:p="http://schemas.openxmlformats.org/presentationml/2006/main">
  <p:tag name="TABLE_ENDDRAG_ORIGIN_RECT" val="481*221"/>
  <p:tag name="TABLE_ENDDRAG_RECT" val="30*491*481*221"/>
</p:tagLst>
</file>

<file path=ppt/tags/tag6.xml><?xml version="1.0" encoding="utf-8"?>
<p:tagLst xmlns:p="http://schemas.openxmlformats.org/presentationml/2006/main">
  <p:tag name="TABLE_ENDDRAG_ORIGIN_RECT" val="481*38"/>
  <p:tag name="TABLE_ENDDRAG_RECT" val="30*443*481*38"/>
</p:tagLst>
</file>

<file path=ppt/tags/tag7.xml><?xml version="1.0" encoding="utf-8"?>
<p:tagLst xmlns:p="http://schemas.openxmlformats.org/presentationml/2006/main">
  <p:tag name="TABLE_ENDDRAG_ORIGIN_RECT" val="473*26"/>
  <p:tag name="TABLE_ENDDRAG_RECT" val="33*213*473*26"/>
</p:tagLst>
</file>

<file path=ppt/tags/tag8.xml><?xml version="1.0" encoding="utf-8"?>
<p:tagLst xmlns:p="http://schemas.openxmlformats.org/presentationml/2006/main">
  <p:tag name="TABLE_ENDDRAG_ORIGIN_RECT" val="471*154"/>
  <p:tag name="TABLE_ENDDRAG_RECT" val="32*29*471*154"/>
</p:tagLst>
</file>

<file path=ppt/tags/tag9.xml><?xml version="1.0" encoding="utf-8"?>
<p:tagLst xmlns:p="http://schemas.openxmlformats.org/presentationml/2006/main">
  <p:tag name="TABLE_ENDDRAG_ORIGIN_RECT" val="476*400"/>
  <p:tag name="TABLE_ENDDRAG_RECT" val="31*219*476*400"/>
</p:tagLst>
</file>

<file path=ppt/tags/tag10.xml><?xml version="1.0" encoding="utf-8"?>
<p:tagLst xmlns:p="http://schemas.openxmlformats.org/presentationml/2006/main">
  <p:tag name="TABLE_ENDDRAG_ORIGIN_RECT" val="476*332"/>
  <p:tag name="TABLE_ENDDRAG_RECT" val="31*37*476*332"/>
</p:tagLst>
</file>

<file path=ppt/tags/tag11.xml><?xml version="1.0" encoding="utf-8"?>
<p:tagLst xmlns:p="http://schemas.openxmlformats.org/presentationml/2006/main">
  <p:tag name="TABLE_ENDDRAG_ORIGIN_RECT" val="477*655"/>
  <p:tag name="TABLE_ENDDRAG_RECT" val="30*87*477*655"/>
</p:tagLst>
</file>

<file path=ppt/tags/tag12.xml><?xml version="1.0" encoding="utf-8"?>
<p:tagLst xmlns:p="http://schemas.openxmlformats.org/presentationml/2006/main">
  <p:tag name="TABLE_ENDDRAG_ORIGIN_RECT" val="476*504"/>
  <p:tag name="TABLE_ENDDRAG_RECT" val="30*27*476*504"/>
</p:tagLst>
</file>

<file path=ppt/tags/tag13.xml><?xml version="1.0" encoding="utf-8"?>
<p:tagLst xmlns:p="http://schemas.openxmlformats.org/presentationml/2006/main">
  <p:tag name="TABLE_ENDDRAG_ORIGIN_RECT" val="478*196"/>
  <p:tag name="TABLE_ENDDRAG_RECT" val="28*519*478*196"/>
</p:tagLst>
</file>

<file path=ppt/tags/tag14.xml><?xml version="1.0" encoding="utf-8"?>
<p:tagLst xmlns:p="http://schemas.openxmlformats.org/presentationml/2006/main">
  <p:tag name="TABLE_ENDDRAG_ORIGIN_RECT" val="475*370"/>
  <p:tag name="TABLE_ENDDRAG_RECT" val="31*30*475*370"/>
</p:tagLst>
</file>

<file path=ppt/tags/tag15.xml><?xml version="1.0" encoding="utf-8"?>
<p:tagLst xmlns:p="http://schemas.openxmlformats.org/presentationml/2006/main">
  <p:tag name="TABLE_ENDDRAG_ORIGIN_RECT" val="474*104"/>
  <p:tag name="TABLE_ENDDRAG_RECT" val="32*634*474*10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21910</Words>
  <Application>WPS Presentation</Application>
  <PresentationFormat>A4 Paper (210x297 mm)</PresentationFormat>
  <Paragraphs>1061</Paragraphs>
  <Slides>24</Slides>
  <Notes>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vt:lpstr>
      <vt:lpstr>SimSun</vt:lpstr>
      <vt:lpstr>Wingdings</vt:lpstr>
      <vt:lpstr>Engravers MT</vt:lpstr>
      <vt:lpstr>Algerian</vt:lpstr>
      <vt:lpstr>Imprint MT Shadow</vt:lpstr>
      <vt:lpstr>Calibri</vt:lpstr>
      <vt:lpstr>Mangal</vt:lpstr>
      <vt:lpstr>Times New Roman</vt:lpstr>
      <vt:lpstr>Cooper Black</vt:lpstr>
      <vt:lpstr>Georgia</vt:lpstr>
      <vt:lpstr>Wingdings</vt:lpstr>
      <vt:lpstr>Times New Roman</vt:lpstr>
      <vt:lpstr>Calibri</vt:lpstr>
      <vt:lpstr>Lucida Calligraphy</vt:lpstr>
      <vt:lpstr>Nirmala UI</vt:lpstr>
      <vt:lpstr>Microsoft YaHei</vt:lpstr>
      <vt:lpstr>Arial Unicode MS</vt:lpstr>
      <vt:lpstr>Calibri Light</vt:lpstr>
      <vt:lpstr>Gabriola</vt:lpstr>
      <vt:lpstr>Brush Script MT</vt:lpstr>
      <vt:lpstr>Aparajita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SDMS School</dc:creator>
  <cp:lastModifiedBy>Anuja</cp:lastModifiedBy>
  <cp:revision>530</cp:revision>
  <cp:lastPrinted>2024-02-28T04:49:00Z</cp:lastPrinted>
  <dcterms:created xsi:type="dcterms:W3CDTF">2022-03-08T03:27:00Z</dcterms:created>
  <dcterms:modified xsi:type="dcterms:W3CDTF">2025-03-21T21:15:59Z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C03D7FB71DC74309B152E62567C4F4C4_13</vt:lpwstr>
  </property>
  <property fmtid="{D5CDD505-2E9C-101B-9397-08002B2CF9AE}" pid="3" name="KSOProductBuildVer">
    <vt:lpwstr>1033-12.2.0.20326</vt:lpwstr>
  </property>
</Properties>
</file>